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7" r:id="rId2"/>
    <p:sldId id="292" r:id="rId3"/>
    <p:sldId id="259" r:id="rId4"/>
    <p:sldId id="261" r:id="rId5"/>
    <p:sldId id="263" r:id="rId6"/>
    <p:sldId id="305" r:id="rId7"/>
    <p:sldId id="332" r:id="rId8"/>
    <p:sldId id="333" r:id="rId9"/>
    <p:sldId id="306" r:id="rId10"/>
    <p:sldId id="307" r:id="rId11"/>
    <p:sldId id="309" r:id="rId12"/>
    <p:sldId id="335" r:id="rId13"/>
    <p:sldId id="348" r:id="rId14"/>
    <p:sldId id="337" r:id="rId15"/>
    <p:sldId id="338" r:id="rId16"/>
    <p:sldId id="336" r:id="rId17"/>
    <p:sldId id="345" r:id="rId18"/>
    <p:sldId id="346" r:id="rId19"/>
    <p:sldId id="339" r:id="rId20"/>
    <p:sldId id="334" r:id="rId21"/>
    <p:sldId id="340" r:id="rId22"/>
    <p:sldId id="341" r:id="rId23"/>
    <p:sldId id="308" r:id="rId24"/>
    <p:sldId id="347" r:id="rId25"/>
    <p:sldId id="343" r:id="rId26"/>
    <p:sldId id="344" r:id="rId27"/>
    <p:sldId id="342" r:id="rId28"/>
    <p:sldId id="310" r:id="rId29"/>
    <p:sldId id="311" r:id="rId30"/>
    <p:sldId id="326" r:id="rId31"/>
    <p:sldId id="313" r:id="rId32"/>
    <p:sldId id="314" r:id="rId33"/>
    <p:sldId id="315" r:id="rId34"/>
    <p:sldId id="316" r:id="rId35"/>
    <p:sldId id="317" r:id="rId36"/>
    <p:sldId id="318" r:id="rId37"/>
    <p:sldId id="325" r:id="rId38"/>
    <p:sldId id="320" r:id="rId39"/>
    <p:sldId id="321" r:id="rId40"/>
    <p:sldId id="322" r:id="rId41"/>
    <p:sldId id="323" r:id="rId42"/>
    <p:sldId id="324" r:id="rId43"/>
    <p:sldId id="327" r:id="rId44"/>
    <p:sldId id="328" r:id="rId45"/>
  </p:sldIdLst>
  <p:sldSz cx="9144000" cy="6858000" type="screen4x3"/>
  <p:notesSz cx="7099300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229"/>
    <a:srgbClr val="00B050"/>
    <a:srgbClr val="066BA2"/>
    <a:srgbClr val="0A3287"/>
    <a:srgbClr val="E4F3FA"/>
    <a:srgbClr val="FFE699"/>
    <a:srgbClr val="FBE5D6"/>
    <a:srgbClr val="1172A7"/>
    <a:srgbClr val="D5EBEA"/>
    <a:srgbClr val="E0E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824" autoAdjust="0"/>
  </p:normalViewPr>
  <p:slideViewPr>
    <p:cSldViewPr snapToGrid="0">
      <p:cViewPr varScale="1">
        <p:scale>
          <a:sx n="155" d="100"/>
          <a:sy n="155" d="100"/>
        </p:scale>
        <p:origin x="1928" y="8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00472BB-7791-4FC0-9181-81EF8AFC9E77}" type="datetimeFigureOut">
              <a:rPr lang="ko-KR" altLang="en-US" smtClean="0"/>
              <a:t>2024-06-19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8B2C0E4-598A-4D8E-A16A-BF0E4642FD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207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BF221-96E1-4731-82F0-52EFC959F2D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250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BF221-96E1-4731-82F0-52EFC959F2D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6256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BF221-96E1-4731-82F0-52EFC959F2D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8346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2C0E4-598A-4D8E-A16A-BF0E4642FD5A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590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6A83-34E5-4399-AD8B-3200F53C1973}" type="datetimeFigureOut">
              <a:rPr lang="ko-KR" altLang="en-US" smtClean="0"/>
              <a:t>2024-06-19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26D-7975-4F16-82F6-6DB07A0CB7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898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6A83-34E5-4399-AD8B-3200F53C1973}" type="datetimeFigureOut">
              <a:rPr lang="ko-KR" altLang="en-US" smtClean="0"/>
              <a:t>2024-06-19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26D-7975-4F16-82F6-6DB07A0CB7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2631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6A83-34E5-4399-AD8B-3200F53C1973}" type="datetimeFigureOut">
              <a:rPr lang="ko-KR" altLang="en-US" smtClean="0"/>
              <a:t>2024-06-19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26D-7975-4F16-82F6-6DB07A0CB7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063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6A83-34E5-4399-AD8B-3200F53C1973}" type="datetimeFigureOut">
              <a:rPr lang="ko-KR" altLang="en-US" smtClean="0"/>
              <a:t>2024-06-19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26D-7975-4F16-82F6-6DB07A0CB7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336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6A83-34E5-4399-AD8B-3200F53C1973}" type="datetimeFigureOut">
              <a:rPr lang="ko-KR" altLang="en-US" smtClean="0"/>
              <a:t>2024-06-19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26D-7975-4F16-82F6-6DB07A0CB7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188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6A83-34E5-4399-AD8B-3200F53C1973}" type="datetimeFigureOut">
              <a:rPr lang="ko-KR" altLang="en-US" smtClean="0"/>
              <a:t>2024-06-19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26D-7975-4F16-82F6-6DB07A0CB7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355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6A83-34E5-4399-AD8B-3200F53C1973}" type="datetimeFigureOut">
              <a:rPr lang="ko-KR" altLang="en-US" smtClean="0"/>
              <a:t>2024-06-19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26D-7975-4F16-82F6-6DB07A0CB7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9587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6A83-34E5-4399-AD8B-3200F53C1973}" type="datetimeFigureOut">
              <a:rPr lang="ko-KR" altLang="en-US" smtClean="0"/>
              <a:t>2024-06-19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26D-7975-4F16-82F6-6DB07A0CB7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2094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6A83-34E5-4399-AD8B-3200F53C1973}" type="datetimeFigureOut">
              <a:rPr lang="ko-KR" altLang="en-US" smtClean="0"/>
              <a:t>2024-06-19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26D-7975-4F16-82F6-6DB07A0CB7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442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6A83-34E5-4399-AD8B-3200F53C1973}" type="datetimeFigureOut">
              <a:rPr lang="ko-KR" altLang="en-US" smtClean="0"/>
              <a:t>2024-06-19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26D-7975-4F16-82F6-6DB07A0CB7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357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6A83-34E5-4399-AD8B-3200F53C1973}" type="datetimeFigureOut">
              <a:rPr lang="ko-KR" altLang="en-US" smtClean="0"/>
              <a:t>2024-06-19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326D-7975-4F16-82F6-6DB07A0CB7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133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26A83-34E5-4399-AD8B-3200F53C1973}" type="datetimeFigureOut">
              <a:rPr lang="ko-KR" altLang="en-US" smtClean="0"/>
              <a:t>2024-06-19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5326D-7975-4F16-82F6-6DB07A0CB7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580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55A409FB-6C01-4392-A329-DC7EFE4FAC7C}"/>
              </a:ext>
            </a:extLst>
          </p:cNvPr>
          <p:cNvSpPr/>
          <p:nvPr/>
        </p:nvSpPr>
        <p:spPr>
          <a:xfrm>
            <a:off x="0" y="445818"/>
            <a:ext cx="9144000" cy="5966363"/>
          </a:xfrm>
          <a:prstGeom prst="rect">
            <a:avLst/>
          </a:prstGeom>
          <a:solidFill>
            <a:srgbClr val="E48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1</a:t>
            </a:fld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87DE9FC-3499-4AB2-B269-B9707737D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12" t="23462" b="2399"/>
          <a:stretch/>
        </p:blipFill>
        <p:spPr>
          <a:xfrm>
            <a:off x="2146612" y="2709595"/>
            <a:ext cx="6997388" cy="3646756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544341" y="942994"/>
            <a:ext cx="5837409" cy="822918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4000" dirty="0"/>
              <a:t>Ⅱ.</a:t>
            </a:r>
            <a:r>
              <a:rPr lang="ko-KR" altLang="en-US" sz="3600" b="1" dirty="0">
                <a:latin typeface="+mj-ea"/>
                <a:ea typeface="+mj-ea"/>
              </a:rPr>
              <a:t>인공지능의 원리와 활용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1210" y="2060293"/>
            <a:ext cx="31135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2400" dirty="0"/>
              <a:t>인식</a:t>
            </a:r>
            <a:endParaRPr lang="en-US" altLang="ko-KR" sz="2400" dirty="0"/>
          </a:p>
          <a:p>
            <a:pPr marL="342900" indent="-342900">
              <a:buAutoNum type="arabicPeriod"/>
            </a:pPr>
            <a:endParaRPr lang="en-US" altLang="ko-KR" sz="2400" dirty="0"/>
          </a:p>
          <a:p>
            <a:pPr marL="342900" indent="-342900">
              <a:buAutoNum type="arabicPeriod"/>
            </a:pPr>
            <a:r>
              <a:rPr lang="ko-KR" altLang="en-US" sz="2400" dirty="0"/>
              <a:t>탐색과 추론</a:t>
            </a:r>
            <a:endParaRPr lang="en-US" altLang="ko-KR" sz="2400" dirty="0"/>
          </a:p>
          <a:p>
            <a:pPr marL="342900" indent="-342900">
              <a:buAutoNum type="arabicPeriod"/>
            </a:pPr>
            <a:endParaRPr lang="en-US" altLang="ko-KR" sz="2400" dirty="0"/>
          </a:p>
          <a:p>
            <a:pPr marL="342900" indent="-342900">
              <a:buAutoNum type="arabicPeriod"/>
            </a:pPr>
            <a:r>
              <a:rPr lang="ko-KR" altLang="en-US" sz="2400" dirty="0"/>
              <a:t>학습</a:t>
            </a:r>
          </a:p>
        </p:txBody>
      </p:sp>
    </p:spTree>
    <p:extLst>
      <p:ext uri="{BB962C8B-B14F-4D97-AF65-F5344CB8AC3E}">
        <p14:creationId xmlns:p14="http://schemas.microsoft.com/office/powerpoint/2010/main" val="3651634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1694123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025" y="115747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2">
                    <a:lumMod val="25000"/>
                  </a:schemeClr>
                </a:solidFill>
              </a:rPr>
              <a:t>(2) </a:t>
            </a:r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센서의 종류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8EE53-1645-4330-B4EE-EC389F55144D}"/>
              </a:ext>
            </a:extLst>
          </p:cNvPr>
          <p:cNvSpPr txBox="1"/>
          <p:nvPr/>
        </p:nvSpPr>
        <p:spPr>
          <a:xfrm>
            <a:off x="622847" y="2010502"/>
            <a:ext cx="6703815" cy="42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ko-KR" altLang="en-US" sz="2000" spc="-113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센서는 인간의 오감을 본떠 만든 것으로 감각 기관 역할</a:t>
            </a:r>
          </a:p>
        </p:txBody>
      </p: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E5289996-7519-4317-BAB5-33DB084D6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492949"/>
              </p:ext>
            </p:extLst>
          </p:nvPr>
        </p:nvGraphicFramePr>
        <p:xfrm>
          <a:off x="1644268" y="2632872"/>
          <a:ext cx="5438776" cy="362611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19388">
                  <a:extLst>
                    <a:ext uri="{9D8B030D-6E8A-4147-A177-3AD203B41FA5}">
                      <a16:colId xmlns:a16="http://schemas.microsoft.com/office/drawing/2014/main" val="465421141"/>
                    </a:ext>
                  </a:extLst>
                </a:gridCol>
                <a:gridCol w="2719388">
                  <a:extLst>
                    <a:ext uri="{9D8B030D-6E8A-4147-A177-3AD203B41FA5}">
                      <a16:colId xmlns:a16="http://schemas.microsoft.com/office/drawing/2014/main" val="2538932622"/>
                    </a:ext>
                  </a:extLst>
                </a:gridCol>
              </a:tblGrid>
              <a:tr h="6043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인간의 감각기관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센서 종류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5995343"/>
                  </a:ext>
                </a:extLst>
              </a:tr>
              <a:tr h="6043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시각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카메라 센서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2069765"/>
                  </a:ext>
                </a:extLst>
              </a:tr>
              <a:tr h="6043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청각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사운드 센서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0566491"/>
                  </a:ext>
                </a:extLst>
              </a:tr>
              <a:tr h="6043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촉각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압력 센서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2960427"/>
                  </a:ext>
                </a:extLst>
              </a:tr>
              <a:tr h="6043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미각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바이오센서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6399894"/>
                  </a:ext>
                </a:extLst>
              </a:tr>
              <a:tr h="6043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후각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가스 감지 센서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8133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771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1694123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025" y="115747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2">
                    <a:lumMod val="25000"/>
                  </a:schemeClr>
                </a:solidFill>
              </a:rPr>
              <a:t>(2) </a:t>
            </a:r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센서의 종류</a:t>
            </a:r>
          </a:p>
        </p:txBody>
      </p:sp>
      <p:graphicFrame>
        <p:nvGraphicFramePr>
          <p:cNvPr id="15" name="표 2">
            <a:extLst>
              <a:ext uri="{FF2B5EF4-FFF2-40B4-BE49-F238E27FC236}">
                <a16:creationId xmlns:a16="http://schemas.microsoft.com/office/drawing/2014/main" id="{19CE3386-7946-42C9-A0A4-9499EFA0D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698528"/>
              </p:ext>
            </p:extLst>
          </p:nvPr>
        </p:nvGraphicFramePr>
        <p:xfrm>
          <a:off x="428624" y="1989568"/>
          <a:ext cx="8315326" cy="405459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38326">
                  <a:extLst>
                    <a:ext uri="{9D8B030D-6E8A-4147-A177-3AD203B41FA5}">
                      <a16:colId xmlns:a16="http://schemas.microsoft.com/office/drawing/2014/main" val="46542114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2538932622"/>
                    </a:ext>
                  </a:extLst>
                </a:gridCol>
              </a:tblGrid>
              <a:tr h="55360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/>
                        <a:t>센서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/>
                        <a:t>설명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5995343"/>
                  </a:ext>
                </a:extLst>
              </a:tr>
              <a:tr h="7001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/>
                        <a:t>카메라 센서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800" spc="-150" dirty="0"/>
                        <a:t>빛 에너지로 발생된 전하를 전기 신호로 변환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2069765"/>
                  </a:ext>
                </a:extLst>
              </a:tr>
              <a:tr h="7001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/>
                        <a:t>사운드 센서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800" spc="-150" dirty="0"/>
                        <a:t>소리의 떨림을 디지털 신호로 변환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0566491"/>
                  </a:ext>
                </a:extLst>
              </a:tr>
              <a:tr h="7001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/>
                        <a:t>압력 센서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800" spc="-150" dirty="0"/>
                        <a:t>압력을 측정하여 그 결과를 전기 신호로 변환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2960427"/>
                  </a:ext>
                </a:extLst>
              </a:tr>
              <a:tr h="7001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/>
                        <a:t>바이오센서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800" spc="-150" dirty="0"/>
                        <a:t>맛과 관련된 분자를 감지하여 디지털 신호로 변환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6399894"/>
                  </a:ext>
                </a:extLst>
              </a:tr>
              <a:tr h="7001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/>
                        <a:t>가스 감지 센서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800" spc="-150" dirty="0"/>
                        <a:t>가연성 가스가 산소와 반응하면 생기는 반응열을 디지털 신호로 변환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8133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051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B7E737-B6C1-4E98-BB78-38D6AA327448}"/>
              </a:ext>
            </a:extLst>
          </p:cNvPr>
          <p:cNvSpPr txBox="1"/>
          <p:nvPr/>
        </p:nvSpPr>
        <p:spPr>
          <a:xfrm>
            <a:off x="746282" y="873396"/>
            <a:ext cx="3449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/>
              <a:t>온도습도 센서</a:t>
            </a:r>
            <a:r>
              <a:rPr lang="en-US" altLang="ko-KR" sz="2800" b="1"/>
              <a:t>(DH11)</a:t>
            </a:r>
            <a:endParaRPr lang="ko-KR" altLang="en-US" sz="2800" b="1"/>
          </a:p>
        </p:txBody>
      </p:sp>
      <p:pic>
        <p:nvPicPr>
          <p:cNvPr id="2050" name="Picture 2" descr="아두이노 - 온습도센서 : 네이버 블로그">
            <a:extLst>
              <a:ext uri="{FF2B5EF4-FFF2-40B4-BE49-F238E27FC236}">
                <a16:creationId xmlns:a16="http://schemas.microsoft.com/office/drawing/2014/main" id="{C307CF61-5590-46F2-AEB8-4AA91E235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94" y="1860579"/>
            <a:ext cx="4992211" cy="374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498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F895482-4906-424C-A901-ADF506E8D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278" y="691551"/>
            <a:ext cx="5397353" cy="5567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62E459-CE75-4B8D-8415-9C9231031770}"/>
              </a:ext>
            </a:extLst>
          </p:cNvPr>
          <p:cNvSpPr txBox="1"/>
          <p:nvPr/>
        </p:nvSpPr>
        <p:spPr>
          <a:xfrm>
            <a:off x="7026424" y="3910134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/>
              <a:t>alalog</a:t>
            </a:r>
            <a:endParaRPr lang="ko-KR" altLang="en-US" sz="28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12F60-F275-4D40-B414-AA3CBCE467A5}"/>
              </a:ext>
            </a:extLst>
          </p:cNvPr>
          <p:cNvSpPr txBox="1"/>
          <p:nvPr/>
        </p:nvSpPr>
        <p:spPr>
          <a:xfrm>
            <a:off x="3834603" y="168331"/>
            <a:ext cx="1110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/>
              <a:t>digital</a:t>
            </a:r>
            <a:endParaRPr lang="ko-KR" altLang="en-US" sz="2800" b="1"/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A2888E03-BB70-4BB5-96B4-05F8E48F9D72}"/>
              </a:ext>
            </a:extLst>
          </p:cNvPr>
          <p:cNvSpPr/>
          <p:nvPr/>
        </p:nvSpPr>
        <p:spPr>
          <a:xfrm rot="20187756">
            <a:off x="3075334" y="346565"/>
            <a:ext cx="561762" cy="332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B5BCB356-C0FE-4CE5-9784-18BFC0E6517E}"/>
              </a:ext>
            </a:extLst>
          </p:cNvPr>
          <p:cNvSpPr/>
          <p:nvPr/>
        </p:nvSpPr>
        <p:spPr>
          <a:xfrm rot="9093973">
            <a:off x="6959043" y="3373379"/>
            <a:ext cx="561762" cy="332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7738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B7E737-B6C1-4E98-BB78-38D6AA327448}"/>
              </a:ext>
            </a:extLst>
          </p:cNvPr>
          <p:cNvSpPr txBox="1"/>
          <p:nvPr/>
        </p:nvSpPr>
        <p:spPr>
          <a:xfrm>
            <a:off x="746281" y="873396"/>
            <a:ext cx="672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i="0">
                <a:solidFill>
                  <a:srgbClr val="333333"/>
                </a:solidFill>
                <a:effectLst/>
                <a:latin typeface="Nanum Gothic"/>
              </a:rPr>
              <a:t>가연성 가스 센서</a:t>
            </a:r>
            <a:r>
              <a:rPr lang="en-US" altLang="ko-KR" sz="2800"/>
              <a:t>(</a:t>
            </a:r>
            <a:r>
              <a:rPr lang="en-US" altLang="ko-KR" sz="2800" b="1" i="0">
                <a:solidFill>
                  <a:srgbClr val="333333"/>
                </a:solidFill>
                <a:effectLst/>
                <a:latin typeface="Nanum Gothic"/>
              </a:rPr>
              <a:t>SZH-SSBH-026</a:t>
            </a:r>
            <a:r>
              <a:rPr lang="en-US" altLang="ko-KR" sz="2800"/>
              <a:t>)</a:t>
            </a:r>
            <a:endParaRPr lang="ko-KR" altLang="en-US" sz="2800"/>
          </a:p>
        </p:txBody>
      </p:sp>
      <p:pic>
        <p:nvPicPr>
          <p:cNvPr id="3074" name="Picture 2" descr="디바이스마트,MCU보드/전자키트 &gt; 센서모듈 &gt; 먼지/가스/연기/불꽃 &gt; 가스/공기질/연기,SZH,MQ-135 아두이노 유해가스/공기질 센서 모듈 [SZH-SSBH-038],LM393 칩셋, MQ135 가스 센서 기반 / 이산화탄소(CO2), 암모니아(NH3), 질소 산화물(NOx), 알콜류, 벤젠 및 연기 등 유해가스, 공기질 센서 / DC 5V / Size: 32mm * 22mm">
            <a:extLst>
              <a:ext uri="{FF2B5EF4-FFF2-40B4-BE49-F238E27FC236}">
                <a16:creationId xmlns:a16="http://schemas.microsoft.com/office/drawing/2014/main" id="{0931CF4D-D7CD-45AF-A723-6A18826B2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141" y="2329054"/>
            <a:ext cx="4450352" cy="333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862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B7E737-B6C1-4E98-BB78-38D6AA327448}"/>
              </a:ext>
            </a:extLst>
          </p:cNvPr>
          <p:cNvSpPr txBox="1"/>
          <p:nvPr/>
        </p:nvSpPr>
        <p:spPr>
          <a:xfrm>
            <a:off x="746281" y="873396"/>
            <a:ext cx="672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2800" b="1" i="0">
                <a:solidFill>
                  <a:srgbClr val="333333"/>
                </a:solidFill>
                <a:effectLst/>
                <a:latin typeface="Nanum Gothic"/>
              </a:rPr>
              <a:t>가속도센서 모듈 </a:t>
            </a:r>
            <a:r>
              <a:rPr lang="en-US" altLang="ko-KR" sz="2800" b="1" i="0">
                <a:solidFill>
                  <a:srgbClr val="333333"/>
                </a:solidFill>
                <a:effectLst/>
                <a:latin typeface="Nanum Gothic"/>
              </a:rPr>
              <a:t>[SZH-EK054]</a:t>
            </a:r>
          </a:p>
        </p:txBody>
      </p:sp>
      <p:pic>
        <p:nvPicPr>
          <p:cNvPr id="4098" name="Picture 2" descr="디바이스마트,MCU보드/전자키트 &gt; 센서모듈 &gt; 가속도/자이로/지자기 &gt; 가속도,SZH,ADXL345 가속도센서 모듈 [SZH-EK054],ADXL345 가속도센서 모듈은 저전력(대기 시 0.1uA@2.5V, 측정 시 40uA)의 3축 가속도센서 모듈입니다. 특히 모션을 활용한 게임컨트롤러에 활용하기에 좋은 모듈입니다. 4 mg/LSB의 고해상도의 측정능력을 가지고 있습니다.">
            <a:extLst>
              <a:ext uri="{FF2B5EF4-FFF2-40B4-BE49-F238E27FC236}">
                <a16:creationId xmlns:a16="http://schemas.microsoft.com/office/drawing/2014/main" id="{42B0CE7B-0EB1-4A62-BB80-0C2BFE4B5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24" y="2308552"/>
            <a:ext cx="4406103" cy="330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132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8CD3063-5477-4BE5-8709-7A0FB497C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959" y="2223567"/>
            <a:ext cx="3398917" cy="19573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7F15F8-6DCA-41FC-9891-4E4FC75AC0A3}"/>
              </a:ext>
            </a:extLst>
          </p:cNvPr>
          <p:cNvSpPr txBox="1"/>
          <p:nvPr/>
        </p:nvSpPr>
        <p:spPr>
          <a:xfrm>
            <a:off x="746281" y="873396"/>
            <a:ext cx="672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2800" b="1" i="0">
                <a:solidFill>
                  <a:srgbClr val="333333"/>
                </a:solidFill>
                <a:effectLst/>
                <a:latin typeface="Nanum Gothic"/>
              </a:rPr>
              <a:t>초음파센서 모듈 </a:t>
            </a:r>
            <a:r>
              <a:rPr lang="en-US" altLang="ko-KR" sz="2800" b="1" i="0">
                <a:solidFill>
                  <a:srgbClr val="333333"/>
                </a:solidFill>
                <a:effectLst/>
                <a:latin typeface="Nanum Gothic"/>
              </a:rPr>
              <a:t>[HC-SR04 ]</a:t>
            </a:r>
          </a:p>
        </p:txBody>
      </p:sp>
    </p:spTree>
    <p:extLst>
      <p:ext uri="{BB962C8B-B14F-4D97-AF65-F5344CB8AC3E}">
        <p14:creationId xmlns:p14="http://schemas.microsoft.com/office/powerpoint/2010/main" val="4177241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801E915-4394-4D12-8962-F9DED5DE8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48" y="1146065"/>
            <a:ext cx="6312224" cy="31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39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01EA838-E0C5-45DE-9729-0F8AD1603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42" y="278060"/>
            <a:ext cx="6343976" cy="617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91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97A5F8-9D82-44DC-B593-03F6056DBD1F}"/>
              </a:ext>
            </a:extLst>
          </p:cNvPr>
          <p:cNvSpPr txBox="1"/>
          <p:nvPr/>
        </p:nvSpPr>
        <p:spPr>
          <a:xfrm>
            <a:off x="746281" y="873396"/>
            <a:ext cx="672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2800" b="1" i="0">
                <a:solidFill>
                  <a:srgbClr val="333333"/>
                </a:solidFill>
                <a:effectLst/>
                <a:latin typeface="Nanum Gothic"/>
              </a:rPr>
              <a:t>Lidar </a:t>
            </a:r>
            <a:r>
              <a:rPr lang="ko-KR" altLang="en-US" sz="2800" b="1" i="0">
                <a:solidFill>
                  <a:srgbClr val="333333"/>
                </a:solidFill>
                <a:effectLst/>
                <a:latin typeface="Nanum Gothic"/>
              </a:rPr>
              <a:t>센서 모듈 </a:t>
            </a:r>
            <a:r>
              <a:rPr lang="en-US" altLang="ko-KR" sz="2800" b="1" i="0">
                <a:solidFill>
                  <a:srgbClr val="333333"/>
                </a:solidFill>
                <a:effectLst/>
                <a:latin typeface="Nanum Gothic"/>
              </a:rPr>
              <a:t>[X2 ]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E80BA10-7167-4B61-9564-0837523E2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437" y="1787440"/>
            <a:ext cx="4407126" cy="32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5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8FEE174B-01B9-4A6A-A8B8-70467800EA9D}"/>
              </a:ext>
            </a:extLst>
          </p:cNvPr>
          <p:cNvSpPr/>
          <p:nvPr/>
        </p:nvSpPr>
        <p:spPr>
          <a:xfrm>
            <a:off x="938697" y="2574671"/>
            <a:ext cx="1475338" cy="4154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092861" y="2384385"/>
            <a:ext cx="3206187" cy="338559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0B557EB-C578-416A-92EE-78FECCB949BA}"/>
              </a:ext>
            </a:extLst>
          </p:cNvPr>
          <p:cNvGrpSpPr/>
          <p:nvPr/>
        </p:nvGrpSpPr>
        <p:grpSpPr>
          <a:xfrm>
            <a:off x="330115" y="1047635"/>
            <a:ext cx="1584410" cy="649919"/>
            <a:chOff x="389354" y="841102"/>
            <a:chExt cx="3700046" cy="866560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266D9CC6-945B-4BEF-90E1-EE553E70A42F}"/>
                </a:ext>
              </a:extLst>
            </p:cNvPr>
            <p:cNvSpPr/>
            <p:nvPr/>
          </p:nvSpPr>
          <p:spPr>
            <a:xfrm>
              <a:off x="389354" y="841102"/>
              <a:ext cx="3700046" cy="82372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EECFE1-1A00-4D67-9FB4-22FC31915675}"/>
                </a:ext>
              </a:extLst>
            </p:cNvPr>
            <p:cNvSpPr txBox="1"/>
            <p:nvPr/>
          </p:nvSpPr>
          <p:spPr>
            <a:xfrm>
              <a:off x="513836" y="845886"/>
              <a:ext cx="3490012" cy="861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 </a:t>
              </a:r>
              <a:r>
                <a:rPr lang="ko-KR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인식</a:t>
              </a:r>
            </a:p>
          </p:txBody>
        </p:sp>
      </p:grp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DE1892D3-4436-43F1-8740-AEBFB858AD41}"/>
              </a:ext>
            </a:extLst>
          </p:cNvPr>
          <p:cNvCxnSpPr>
            <a:cxnSpLocks/>
          </p:cNvCxnSpPr>
          <p:nvPr/>
        </p:nvCxnSpPr>
        <p:spPr>
          <a:xfrm>
            <a:off x="292015" y="1740784"/>
            <a:ext cx="42799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9E2BB20F-FE40-4D0B-A9CC-91C252B14083}"/>
              </a:ext>
            </a:extLst>
          </p:cNvPr>
          <p:cNvGrpSpPr/>
          <p:nvPr/>
        </p:nvGrpSpPr>
        <p:grpSpPr>
          <a:xfrm>
            <a:off x="268962" y="2529830"/>
            <a:ext cx="2145073" cy="524262"/>
            <a:chOff x="358615" y="2095500"/>
            <a:chExt cx="2860098" cy="699015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009F5C2F-BB1F-4D38-B2B6-B4A7F5E215DC}"/>
                </a:ext>
              </a:extLst>
            </p:cNvPr>
            <p:cNvSpPr/>
            <p:nvPr/>
          </p:nvSpPr>
          <p:spPr>
            <a:xfrm>
              <a:off x="440154" y="2095500"/>
              <a:ext cx="690146" cy="6901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0A348F-3BB5-43F1-A55C-DDA4D457E7E0}"/>
                </a:ext>
              </a:extLst>
            </p:cNvPr>
            <p:cNvSpPr txBox="1"/>
            <p:nvPr/>
          </p:nvSpPr>
          <p:spPr>
            <a:xfrm>
              <a:off x="358615" y="2117408"/>
              <a:ext cx="853227" cy="677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1-1</a:t>
              </a:r>
              <a:endParaRPr lang="ko-KR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2380DA-6342-490C-9DFF-163A21F81BD1}"/>
                </a:ext>
              </a:extLst>
            </p:cNvPr>
            <p:cNvSpPr txBox="1"/>
            <p:nvPr/>
          </p:nvSpPr>
          <p:spPr>
            <a:xfrm>
              <a:off x="1211838" y="2156387"/>
              <a:ext cx="200687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100" spc="-113" dirty="0"/>
                <a:t>센서와 인식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20C26065-7565-44C4-B747-8CD3299F72A7}"/>
              </a:ext>
            </a:extLst>
          </p:cNvPr>
          <p:cNvGrpSpPr/>
          <p:nvPr/>
        </p:nvGrpSpPr>
        <p:grpSpPr>
          <a:xfrm>
            <a:off x="268962" y="3363141"/>
            <a:ext cx="2174890" cy="524262"/>
            <a:chOff x="358615" y="2095500"/>
            <a:chExt cx="2899854" cy="699015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AFC55D33-0CAD-4614-8632-70A10A37F09E}"/>
                </a:ext>
              </a:extLst>
            </p:cNvPr>
            <p:cNvSpPr/>
            <p:nvPr/>
          </p:nvSpPr>
          <p:spPr>
            <a:xfrm>
              <a:off x="440154" y="2095500"/>
              <a:ext cx="690146" cy="6901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A5E395-D5DB-4B03-8B8E-60B1A41329C7}"/>
                </a:ext>
              </a:extLst>
            </p:cNvPr>
            <p:cNvSpPr txBox="1"/>
            <p:nvPr/>
          </p:nvSpPr>
          <p:spPr>
            <a:xfrm>
              <a:off x="358615" y="2117408"/>
              <a:ext cx="853227" cy="677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1-2</a:t>
              </a:r>
              <a:endParaRPr lang="ko-KR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148239-00A2-4932-82B1-EF14501DD728}"/>
                </a:ext>
              </a:extLst>
            </p:cNvPr>
            <p:cNvSpPr txBox="1"/>
            <p:nvPr/>
          </p:nvSpPr>
          <p:spPr>
            <a:xfrm>
              <a:off x="1251594" y="2178963"/>
              <a:ext cx="200687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100" spc="-113" dirty="0"/>
                <a:t>컴퓨터 비전</a:t>
              </a: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B203C965-E688-465C-921F-C4F64167E8A9}"/>
              </a:ext>
            </a:extLst>
          </p:cNvPr>
          <p:cNvGrpSpPr/>
          <p:nvPr/>
        </p:nvGrpSpPr>
        <p:grpSpPr>
          <a:xfrm>
            <a:off x="268962" y="4196452"/>
            <a:ext cx="3541802" cy="524262"/>
            <a:chOff x="358615" y="2095500"/>
            <a:chExt cx="4722405" cy="699015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DA24C94C-5395-46F3-A365-649314DE0215}"/>
                </a:ext>
              </a:extLst>
            </p:cNvPr>
            <p:cNvSpPr/>
            <p:nvPr/>
          </p:nvSpPr>
          <p:spPr>
            <a:xfrm>
              <a:off x="440154" y="2095500"/>
              <a:ext cx="690146" cy="6901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268A45-50A3-4F79-B09E-7CAC3ADBCF7B}"/>
                </a:ext>
              </a:extLst>
            </p:cNvPr>
            <p:cNvSpPr txBox="1"/>
            <p:nvPr/>
          </p:nvSpPr>
          <p:spPr>
            <a:xfrm>
              <a:off x="358615" y="2117408"/>
              <a:ext cx="853227" cy="677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1-3</a:t>
              </a:r>
              <a:endParaRPr lang="ko-KR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1DDCBD-1FF9-423F-9399-0882363FC909}"/>
                </a:ext>
              </a:extLst>
            </p:cNvPr>
            <p:cNvSpPr txBox="1"/>
            <p:nvPr/>
          </p:nvSpPr>
          <p:spPr>
            <a:xfrm>
              <a:off x="1251594" y="2178963"/>
              <a:ext cx="3829426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100" spc="-113" dirty="0"/>
                <a:t>음성 인식과 언어의 이해</a:t>
              </a: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214395" y="3316146"/>
            <a:ext cx="3044142" cy="87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1"/>
                </a:solidFill>
                <a:latin typeface="+mn-ea"/>
              </a:rPr>
              <a:t>지능 에이전트는 세상을 어떻게 인식할까</a:t>
            </a:r>
            <a:r>
              <a:rPr lang="en-US" altLang="ko-KR" dirty="0">
                <a:solidFill>
                  <a:schemeClr val="bg1"/>
                </a:solidFill>
                <a:latin typeface="+mn-ea"/>
              </a:rPr>
              <a:t>?</a:t>
            </a:r>
            <a:endParaRPr lang="ko-KR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91514" y="2633242"/>
            <a:ext cx="148734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핵심 질문</a:t>
            </a:r>
          </a:p>
        </p:txBody>
      </p:sp>
    </p:spTree>
    <p:extLst>
      <p:ext uri="{BB962C8B-B14F-4D97-AF65-F5344CB8AC3E}">
        <p14:creationId xmlns:p14="http://schemas.microsoft.com/office/powerpoint/2010/main" val="1641022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외신] 애플 자동차 개발 예정에 Lidar(라이다) 제조 기업 주가 급등 - 모비인사이드 MOBIINSIDE">
            <a:extLst>
              <a:ext uri="{FF2B5EF4-FFF2-40B4-BE49-F238E27FC236}">
                <a16:creationId xmlns:a16="http://schemas.microsoft.com/office/drawing/2014/main" id="{65F85C91-01D1-4535-9FDF-70082EE4B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74" y="1525750"/>
            <a:ext cx="600075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910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디바이스마트,MCU보드/전자키트 &gt; 센서모듈 &gt; 라이다/거리/초음파/라인 &gt; 레이다(RADAR),빌리브마이크론 주식회사,모션 감지 레이다 센서 MRS-10G,10MHz에서 동작하는 도플러 방식의 레이더 센서 모듈 / 10GHz microwave radar RF &amp; 시그널 프로세서 / 감지 거리: 최대 10m(RCS 1m2의 성인 기준), 감지 객체의 감지 거리 출력">
            <a:extLst>
              <a:ext uri="{FF2B5EF4-FFF2-40B4-BE49-F238E27FC236}">
                <a16:creationId xmlns:a16="http://schemas.microsoft.com/office/drawing/2014/main" id="{6DA99B95-6722-4037-8A53-6D2A1E42C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t="23763" r="8577" b="27065"/>
          <a:stretch/>
        </p:blipFill>
        <p:spPr bwMode="auto">
          <a:xfrm>
            <a:off x="1636077" y="1849301"/>
            <a:ext cx="3575591" cy="210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디바이스마트,MCU보드/전자키트 &gt; 센서모듈 &gt; 라이다/거리/초음파/라인 &gt; 레이다(RADAR),SZH,RCWL-0516 마이크로 웨이브 레이다 센서 모듈 [SZH-MWBC-003],RCWL-0516 / Doppler radar technology / Microwave Radar Sensor Module / 인체 및 모션(움직임) 감지용으로 활용 / 일반적으로 활용되는 IR(적외선) 기반의 움직임 센서에 비해서 민감하며, 온도에 영향을 받지 않음 / 최대 7미터(각도 120도 이내) 인식 가능 / 작동 전압 : 4.0V ~ 28.0V / 3.1 cm x 1.7 cm x 0.3 cm">
            <a:extLst>
              <a:ext uri="{FF2B5EF4-FFF2-40B4-BE49-F238E27FC236}">
                <a16:creationId xmlns:a16="http://schemas.microsoft.com/office/drawing/2014/main" id="{0D8D6039-A0C8-490E-B52F-0856C1B08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t="18789" r="7524" b="16924"/>
          <a:stretch/>
        </p:blipFill>
        <p:spPr bwMode="auto">
          <a:xfrm>
            <a:off x="3157344" y="3798040"/>
            <a:ext cx="4809826" cy="275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0C0536-B773-4E82-A448-88052B213412}"/>
              </a:ext>
            </a:extLst>
          </p:cNvPr>
          <p:cNvSpPr txBox="1"/>
          <p:nvPr/>
        </p:nvSpPr>
        <p:spPr>
          <a:xfrm>
            <a:off x="746281" y="873396"/>
            <a:ext cx="672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2800" b="1">
                <a:solidFill>
                  <a:srgbClr val="333333"/>
                </a:solidFill>
                <a:latin typeface="Nanum Gothic"/>
              </a:rPr>
              <a:t>Ra</a:t>
            </a:r>
            <a:r>
              <a:rPr lang="en-US" altLang="ko-KR" sz="2800" b="1" i="0">
                <a:solidFill>
                  <a:srgbClr val="333333"/>
                </a:solidFill>
                <a:effectLst/>
                <a:latin typeface="Nanum Gothic"/>
              </a:rPr>
              <a:t>dar </a:t>
            </a:r>
            <a:r>
              <a:rPr lang="ko-KR" altLang="en-US" sz="2800" b="1" i="0">
                <a:solidFill>
                  <a:srgbClr val="333333"/>
                </a:solidFill>
                <a:effectLst/>
                <a:latin typeface="Nanum Gothic"/>
              </a:rPr>
              <a:t>센서 모듈 </a:t>
            </a:r>
            <a:r>
              <a:rPr lang="en-US" altLang="ko-KR" sz="2800" b="1" i="0">
                <a:solidFill>
                  <a:srgbClr val="333333"/>
                </a:solidFill>
                <a:effectLst/>
                <a:latin typeface="Nanum Gothic"/>
              </a:rPr>
              <a:t>[MRS-10G ]</a:t>
            </a:r>
          </a:p>
        </p:txBody>
      </p:sp>
    </p:spTree>
    <p:extLst>
      <p:ext uri="{BB962C8B-B14F-4D97-AF65-F5344CB8AC3E}">
        <p14:creationId xmlns:p14="http://schemas.microsoft.com/office/powerpoint/2010/main" val="4282480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9D03CF-B473-4F66-99C8-D14CDF994273}"/>
              </a:ext>
            </a:extLst>
          </p:cNvPr>
          <p:cNvSpPr txBox="1"/>
          <p:nvPr/>
        </p:nvSpPr>
        <p:spPr>
          <a:xfrm>
            <a:off x="498204" y="736801"/>
            <a:ext cx="7838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1" i="0">
                <a:solidFill>
                  <a:srgbClr val="333333"/>
                </a:solidFill>
                <a:effectLst/>
                <a:latin typeface="Nanum Gothic"/>
              </a:rPr>
              <a:t>60GHz </a:t>
            </a:r>
            <a:r>
              <a:rPr lang="ko-KR" altLang="en-US" b="1" i="0">
                <a:solidFill>
                  <a:srgbClr val="333333"/>
                </a:solidFill>
                <a:effectLst/>
                <a:latin typeface="Nanum Gothic"/>
              </a:rPr>
              <a:t>레이더 개발보드 </a:t>
            </a:r>
            <a:r>
              <a:rPr lang="en-US" altLang="ko-KR" b="1" i="0">
                <a:solidFill>
                  <a:srgbClr val="333333"/>
                </a:solidFill>
                <a:effectLst/>
                <a:latin typeface="Nanum Gothic"/>
              </a:rPr>
              <a:t>: </a:t>
            </a:r>
            <a:r>
              <a:rPr lang="ko-KR" altLang="en-US" b="1" i="0">
                <a:solidFill>
                  <a:srgbClr val="333333"/>
                </a:solidFill>
                <a:effectLst/>
                <a:latin typeface="Nanum Gothic"/>
              </a:rPr>
              <a:t>거리</a:t>
            </a:r>
            <a:r>
              <a:rPr lang="en-US" altLang="ko-KR" b="1" i="0">
                <a:solidFill>
                  <a:srgbClr val="333333"/>
                </a:solidFill>
                <a:effectLst/>
                <a:latin typeface="Nanum Gothic"/>
              </a:rPr>
              <a:t>, </a:t>
            </a:r>
            <a:r>
              <a:rPr lang="ko-KR" altLang="en-US" b="1" i="0">
                <a:solidFill>
                  <a:srgbClr val="333333"/>
                </a:solidFill>
                <a:effectLst/>
                <a:latin typeface="Nanum Gothic"/>
              </a:rPr>
              <a:t>움직임</a:t>
            </a:r>
            <a:r>
              <a:rPr lang="en-US" altLang="ko-KR" b="1" i="0">
                <a:solidFill>
                  <a:srgbClr val="333333"/>
                </a:solidFill>
                <a:effectLst/>
                <a:latin typeface="Nanum Gothic"/>
              </a:rPr>
              <a:t>, </a:t>
            </a:r>
            <a:r>
              <a:rPr lang="ko-KR" altLang="en-US" b="1" i="0">
                <a:solidFill>
                  <a:srgbClr val="333333"/>
                </a:solidFill>
                <a:effectLst/>
                <a:latin typeface="Nanum Gothic"/>
              </a:rPr>
              <a:t>호흡</a:t>
            </a:r>
            <a:r>
              <a:rPr lang="en-US" altLang="ko-KR" b="1" i="0">
                <a:solidFill>
                  <a:srgbClr val="333333"/>
                </a:solidFill>
                <a:effectLst/>
                <a:latin typeface="Nanum Gothic"/>
              </a:rPr>
              <a:t>, </a:t>
            </a:r>
            <a:r>
              <a:rPr lang="ko-KR" altLang="en-US" b="1" i="0">
                <a:solidFill>
                  <a:srgbClr val="333333"/>
                </a:solidFill>
                <a:effectLst/>
                <a:latin typeface="Nanum Gothic"/>
              </a:rPr>
              <a:t>물</a:t>
            </a:r>
            <a:r>
              <a:rPr lang="en-US" altLang="ko-KR" b="1" i="0">
                <a:solidFill>
                  <a:srgbClr val="333333"/>
                </a:solidFill>
                <a:effectLst/>
                <a:latin typeface="Nanum Gothic"/>
              </a:rPr>
              <a:t>&amp;</a:t>
            </a:r>
            <a:r>
              <a:rPr lang="ko-KR" altLang="en-US" b="1" i="0">
                <a:solidFill>
                  <a:srgbClr val="333333"/>
                </a:solidFill>
                <a:effectLst/>
                <a:latin typeface="Nanum Gothic"/>
              </a:rPr>
              <a:t>적설량 레벨측정 </a:t>
            </a:r>
            <a:r>
              <a:rPr lang="en-US" altLang="ko-KR" b="1" i="0">
                <a:solidFill>
                  <a:srgbClr val="333333"/>
                </a:solidFill>
                <a:effectLst/>
                <a:latin typeface="Nanum Gothic"/>
              </a:rPr>
              <a:t>V-PR100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B8E55FC-DF0F-48E6-A4FB-66EAE0A0C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8" y="1503070"/>
            <a:ext cx="385762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36344DE-58B0-4C9B-AE11-28A0B077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467" y="3239687"/>
            <a:ext cx="4697513" cy="332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266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7448550" y="451413"/>
            <a:ext cx="122667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48~49</a:t>
            </a:r>
            <a:r>
              <a:rPr lang="ko-KR" altLang="en-US" sz="2000" dirty="0"/>
              <a:t>쪽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1694123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23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D64A4BB-CF5E-4855-B79C-A29F1E09E35B}"/>
              </a:ext>
            </a:extLst>
          </p:cNvPr>
          <p:cNvSpPr txBox="1"/>
          <p:nvPr/>
        </p:nvSpPr>
        <p:spPr>
          <a:xfrm>
            <a:off x="809625" y="113842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00B050"/>
                </a:solidFill>
              </a:rPr>
              <a:t>스마트홈 시스템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24845C-9B31-44A3-8893-CD88A2A6839F}"/>
              </a:ext>
            </a:extLst>
          </p:cNvPr>
          <p:cNvSpPr txBox="1"/>
          <p:nvPr/>
        </p:nvSpPr>
        <p:spPr>
          <a:xfrm>
            <a:off x="281549" y="1060035"/>
            <a:ext cx="536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solidFill>
                  <a:srgbClr val="00B050"/>
                </a:solidFill>
              </a:rPr>
              <a:t>▣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8FE9594-2A48-4438-AC64-35F4D1A39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083803"/>
            <a:ext cx="6762750" cy="4152566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FED54D6F-87E5-4F7B-9A26-2999D8B5D3A3}"/>
              </a:ext>
            </a:extLst>
          </p:cNvPr>
          <p:cNvGrpSpPr/>
          <p:nvPr/>
        </p:nvGrpSpPr>
        <p:grpSpPr>
          <a:xfrm>
            <a:off x="101956" y="3416828"/>
            <a:ext cx="1586788" cy="386692"/>
            <a:chOff x="76200" y="3384387"/>
            <a:chExt cx="1586788" cy="386692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FD535795-B13B-4D32-A438-76121AB5F17E}"/>
                </a:ext>
              </a:extLst>
            </p:cNvPr>
            <p:cNvGrpSpPr/>
            <p:nvPr/>
          </p:nvGrpSpPr>
          <p:grpSpPr>
            <a:xfrm>
              <a:off x="76200" y="3387040"/>
              <a:ext cx="1586788" cy="384039"/>
              <a:chOff x="137237" y="1963822"/>
              <a:chExt cx="8336515" cy="2017628"/>
            </a:xfrm>
          </p:grpSpPr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898BB937-E5EF-4A9D-872F-A69BFA115C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" r="45061" b="-16750"/>
              <a:stretch/>
            </p:blipFill>
            <p:spPr>
              <a:xfrm>
                <a:off x="137237" y="1963822"/>
                <a:ext cx="8336515" cy="2017628"/>
              </a:xfrm>
              <a:prstGeom prst="rect">
                <a:avLst/>
              </a:prstGeom>
            </p:spPr>
          </p:pic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79CF58DA-E3F1-4800-925D-24D2A5C7AE63}"/>
                  </a:ext>
                </a:extLst>
              </p:cNvPr>
              <p:cNvSpPr/>
              <p:nvPr/>
            </p:nvSpPr>
            <p:spPr>
              <a:xfrm>
                <a:off x="704850" y="2541748"/>
                <a:ext cx="561975" cy="561975"/>
              </a:xfrm>
              <a:prstGeom prst="ellipse">
                <a:avLst/>
              </a:prstGeom>
              <a:solidFill>
                <a:srgbClr val="FF43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7B8766-86FC-42D9-A0C8-72D66E0AC7EE}"/>
                </a:ext>
              </a:extLst>
            </p:cNvPr>
            <p:cNvSpPr txBox="1"/>
            <p:nvPr/>
          </p:nvSpPr>
          <p:spPr>
            <a:xfrm>
              <a:off x="399249" y="3384387"/>
              <a:ext cx="9557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spc="-150" dirty="0">
                  <a:solidFill>
                    <a:schemeClr val="bg1"/>
                  </a:solidFill>
                </a:rPr>
                <a:t>온도 센서</a:t>
              </a:r>
            </a:p>
          </p:txBody>
        </p:sp>
      </p:grpSp>
      <p:sp>
        <p:nvSpPr>
          <p:cNvPr id="16" name="타원 15">
            <a:extLst>
              <a:ext uri="{FF2B5EF4-FFF2-40B4-BE49-F238E27FC236}">
                <a16:creationId xmlns:a16="http://schemas.microsoft.com/office/drawing/2014/main" id="{6F29C828-AD97-477D-9647-9BA8313DFA1A}"/>
              </a:ext>
            </a:extLst>
          </p:cNvPr>
          <p:cNvSpPr/>
          <p:nvPr/>
        </p:nvSpPr>
        <p:spPr>
          <a:xfrm>
            <a:off x="1984019" y="4210825"/>
            <a:ext cx="73381" cy="73381"/>
          </a:xfrm>
          <a:prstGeom prst="ellipse">
            <a:avLst/>
          </a:prstGeom>
          <a:solidFill>
            <a:srgbClr val="FF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47706D2A-C7E5-4B07-8989-ED4A8C922845}"/>
              </a:ext>
            </a:extLst>
          </p:cNvPr>
          <p:cNvGrpSpPr/>
          <p:nvPr/>
        </p:nvGrpSpPr>
        <p:grpSpPr>
          <a:xfrm>
            <a:off x="76200" y="5863970"/>
            <a:ext cx="1586788" cy="386692"/>
            <a:chOff x="76200" y="3384387"/>
            <a:chExt cx="1586788" cy="386692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C7046C77-89DA-4607-BFEC-F530B690A3D7}"/>
                </a:ext>
              </a:extLst>
            </p:cNvPr>
            <p:cNvGrpSpPr/>
            <p:nvPr/>
          </p:nvGrpSpPr>
          <p:grpSpPr>
            <a:xfrm>
              <a:off x="76200" y="3387040"/>
              <a:ext cx="1586788" cy="384039"/>
              <a:chOff x="137237" y="1963822"/>
              <a:chExt cx="8336515" cy="2017628"/>
            </a:xfrm>
          </p:grpSpPr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3360171B-6888-4967-80E5-0B87CE50AC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" r="45061" b="-16750"/>
              <a:stretch/>
            </p:blipFill>
            <p:spPr>
              <a:xfrm>
                <a:off x="137237" y="1963822"/>
                <a:ext cx="8336515" cy="2017628"/>
              </a:xfrm>
              <a:prstGeom prst="rect">
                <a:avLst/>
              </a:prstGeom>
            </p:spPr>
          </p:pic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id="{54D03187-735F-4B9F-BB51-7F26BFDD8DEE}"/>
                  </a:ext>
                </a:extLst>
              </p:cNvPr>
              <p:cNvSpPr/>
              <p:nvPr/>
            </p:nvSpPr>
            <p:spPr>
              <a:xfrm>
                <a:off x="704850" y="2541748"/>
                <a:ext cx="561975" cy="561975"/>
              </a:xfrm>
              <a:prstGeom prst="ellipse">
                <a:avLst/>
              </a:prstGeom>
              <a:solidFill>
                <a:srgbClr val="FF43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B274423-2481-4781-96B3-ECAB86B9607F}"/>
                </a:ext>
              </a:extLst>
            </p:cNvPr>
            <p:cNvSpPr txBox="1"/>
            <p:nvPr/>
          </p:nvSpPr>
          <p:spPr>
            <a:xfrm>
              <a:off x="399249" y="3384387"/>
              <a:ext cx="982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spc="-150" dirty="0">
                  <a:solidFill>
                    <a:schemeClr val="bg1"/>
                  </a:solidFill>
                </a:rPr>
                <a:t>습도  센서</a:t>
              </a: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EEDEA8D3-3E40-446F-880D-94A17509B9CD}"/>
              </a:ext>
            </a:extLst>
          </p:cNvPr>
          <p:cNvGrpSpPr/>
          <p:nvPr/>
        </p:nvGrpSpPr>
        <p:grpSpPr>
          <a:xfrm>
            <a:off x="5842712" y="1890457"/>
            <a:ext cx="1586788" cy="386692"/>
            <a:chOff x="76200" y="3384387"/>
            <a:chExt cx="1586788" cy="386692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EBDDBE0F-7166-4C2F-B78F-5B8BB4D9E0D2}"/>
                </a:ext>
              </a:extLst>
            </p:cNvPr>
            <p:cNvGrpSpPr/>
            <p:nvPr/>
          </p:nvGrpSpPr>
          <p:grpSpPr>
            <a:xfrm>
              <a:off x="76200" y="3387040"/>
              <a:ext cx="1586788" cy="384039"/>
              <a:chOff x="137237" y="1963822"/>
              <a:chExt cx="8336515" cy="2017628"/>
            </a:xfrm>
          </p:grpSpPr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CE30966C-E6AE-46FC-911C-114800B87A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" r="45061" b="-16750"/>
              <a:stretch/>
            </p:blipFill>
            <p:spPr>
              <a:xfrm>
                <a:off x="137237" y="1963822"/>
                <a:ext cx="8336515" cy="2017628"/>
              </a:xfrm>
              <a:prstGeom prst="rect">
                <a:avLst/>
              </a:prstGeom>
            </p:spPr>
          </p:pic>
          <p:sp>
            <p:nvSpPr>
              <p:cNvPr id="34" name="타원 33">
                <a:extLst>
                  <a:ext uri="{FF2B5EF4-FFF2-40B4-BE49-F238E27FC236}">
                    <a16:creationId xmlns:a16="http://schemas.microsoft.com/office/drawing/2014/main" id="{A775CF23-2DF5-4100-8514-C9FE4003DE5B}"/>
                  </a:ext>
                </a:extLst>
              </p:cNvPr>
              <p:cNvSpPr/>
              <p:nvPr/>
            </p:nvSpPr>
            <p:spPr>
              <a:xfrm>
                <a:off x="704850" y="2541748"/>
                <a:ext cx="561975" cy="561975"/>
              </a:xfrm>
              <a:prstGeom prst="ellipse">
                <a:avLst/>
              </a:prstGeom>
              <a:solidFill>
                <a:srgbClr val="FF43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0684DB5-D700-40C6-8283-54323559D28F}"/>
                </a:ext>
              </a:extLst>
            </p:cNvPr>
            <p:cNvSpPr txBox="1"/>
            <p:nvPr/>
          </p:nvSpPr>
          <p:spPr>
            <a:xfrm>
              <a:off x="399249" y="3384387"/>
              <a:ext cx="982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spc="-150" dirty="0">
                  <a:solidFill>
                    <a:schemeClr val="bg1"/>
                  </a:solidFill>
                </a:rPr>
                <a:t>조도  센서</a:t>
              </a: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8468B908-A5E0-4D99-8676-80773BE9EFD7}"/>
              </a:ext>
            </a:extLst>
          </p:cNvPr>
          <p:cNvGrpSpPr/>
          <p:nvPr/>
        </p:nvGrpSpPr>
        <p:grpSpPr>
          <a:xfrm>
            <a:off x="7455256" y="2408624"/>
            <a:ext cx="1586788" cy="386692"/>
            <a:chOff x="76200" y="3384387"/>
            <a:chExt cx="1586788" cy="386692"/>
          </a:xfrm>
        </p:grpSpPr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6FB72182-D4ED-4B18-9134-D4919AA287E6}"/>
                </a:ext>
              </a:extLst>
            </p:cNvPr>
            <p:cNvGrpSpPr/>
            <p:nvPr/>
          </p:nvGrpSpPr>
          <p:grpSpPr>
            <a:xfrm>
              <a:off x="76200" y="3387040"/>
              <a:ext cx="1586788" cy="384039"/>
              <a:chOff x="137237" y="1963822"/>
              <a:chExt cx="8336515" cy="2017628"/>
            </a:xfrm>
          </p:grpSpPr>
          <p:pic>
            <p:nvPicPr>
              <p:cNvPr id="38" name="그림 37">
                <a:extLst>
                  <a:ext uri="{FF2B5EF4-FFF2-40B4-BE49-F238E27FC236}">
                    <a16:creationId xmlns:a16="http://schemas.microsoft.com/office/drawing/2014/main" id="{1AE1C16A-9F57-4948-8FFD-05CFB1615A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" r="45061" b="-16750"/>
              <a:stretch/>
            </p:blipFill>
            <p:spPr>
              <a:xfrm>
                <a:off x="137237" y="1963822"/>
                <a:ext cx="8336515" cy="2017628"/>
              </a:xfrm>
              <a:prstGeom prst="rect">
                <a:avLst/>
              </a:prstGeom>
            </p:spPr>
          </p:pic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id="{8BDEA0E9-125C-4B60-885D-24E32BF2195B}"/>
                  </a:ext>
                </a:extLst>
              </p:cNvPr>
              <p:cNvSpPr/>
              <p:nvPr/>
            </p:nvSpPr>
            <p:spPr>
              <a:xfrm>
                <a:off x="704850" y="2541748"/>
                <a:ext cx="561975" cy="561975"/>
              </a:xfrm>
              <a:prstGeom prst="ellipse">
                <a:avLst/>
              </a:prstGeom>
              <a:solidFill>
                <a:srgbClr val="FF43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B4B83E-06EC-41C8-BC1C-B18D2D4D8D20}"/>
                </a:ext>
              </a:extLst>
            </p:cNvPr>
            <p:cNvSpPr txBox="1"/>
            <p:nvPr/>
          </p:nvSpPr>
          <p:spPr>
            <a:xfrm>
              <a:off x="399249" y="3384387"/>
              <a:ext cx="9557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spc="-150" dirty="0">
                  <a:solidFill>
                    <a:schemeClr val="bg1"/>
                  </a:solidFill>
                </a:rPr>
                <a:t>동작 센서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D299A25E-EA62-474C-9EDE-3C270ACE0956}"/>
              </a:ext>
            </a:extLst>
          </p:cNvPr>
          <p:cNvGrpSpPr/>
          <p:nvPr/>
        </p:nvGrpSpPr>
        <p:grpSpPr>
          <a:xfrm>
            <a:off x="7525197" y="4945606"/>
            <a:ext cx="1586788" cy="386692"/>
            <a:chOff x="76200" y="3384387"/>
            <a:chExt cx="1586788" cy="386692"/>
          </a:xfrm>
        </p:grpSpPr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DA338586-9853-4607-8A07-51257EFAAE9F}"/>
                </a:ext>
              </a:extLst>
            </p:cNvPr>
            <p:cNvGrpSpPr/>
            <p:nvPr/>
          </p:nvGrpSpPr>
          <p:grpSpPr>
            <a:xfrm>
              <a:off x="76200" y="3387040"/>
              <a:ext cx="1586788" cy="384039"/>
              <a:chOff x="137237" y="1963822"/>
              <a:chExt cx="8336515" cy="2017628"/>
            </a:xfrm>
          </p:grpSpPr>
          <p:pic>
            <p:nvPicPr>
              <p:cNvPr id="44" name="그림 43">
                <a:extLst>
                  <a:ext uri="{FF2B5EF4-FFF2-40B4-BE49-F238E27FC236}">
                    <a16:creationId xmlns:a16="http://schemas.microsoft.com/office/drawing/2014/main" id="{03153662-A892-4C57-A613-5A88C93DBC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" r="45061" b="-16750"/>
              <a:stretch/>
            </p:blipFill>
            <p:spPr>
              <a:xfrm>
                <a:off x="137237" y="1963822"/>
                <a:ext cx="8336515" cy="2017628"/>
              </a:xfrm>
              <a:prstGeom prst="rect">
                <a:avLst/>
              </a:prstGeom>
            </p:spPr>
          </p:pic>
          <p:sp>
            <p:nvSpPr>
              <p:cNvPr id="45" name="타원 44">
                <a:extLst>
                  <a:ext uri="{FF2B5EF4-FFF2-40B4-BE49-F238E27FC236}">
                    <a16:creationId xmlns:a16="http://schemas.microsoft.com/office/drawing/2014/main" id="{797E5C69-0806-4336-83D3-B866F1DE5ECA}"/>
                  </a:ext>
                </a:extLst>
              </p:cNvPr>
              <p:cNvSpPr/>
              <p:nvPr/>
            </p:nvSpPr>
            <p:spPr>
              <a:xfrm>
                <a:off x="704850" y="2541748"/>
                <a:ext cx="561975" cy="561975"/>
              </a:xfrm>
              <a:prstGeom prst="ellipse">
                <a:avLst/>
              </a:prstGeom>
              <a:solidFill>
                <a:srgbClr val="FF43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C7FA475-583B-4613-A23F-C0A44992BE85}"/>
                </a:ext>
              </a:extLst>
            </p:cNvPr>
            <p:cNvSpPr txBox="1"/>
            <p:nvPr/>
          </p:nvSpPr>
          <p:spPr>
            <a:xfrm>
              <a:off x="399249" y="3384387"/>
              <a:ext cx="11689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spc="-150" dirty="0">
                  <a:solidFill>
                    <a:schemeClr val="bg1"/>
                  </a:solidFill>
                </a:rPr>
                <a:t>카메라  센서</a:t>
              </a:r>
            </a:p>
          </p:txBody>
        </p:sp>
      </p:grpSp>
      <p:sp>
        <p:nvSpPr>
          <p:cNvPr id="46" name="타원 45">
            <a:extLst>
              <a:ext uri="{FF2B5EF4-FFF2-40B4-BE49-F238E27FC236}">
                <a16:creationId xmlns:a16="http://schemas.microsoft.com/office/drawing/2014/main" id="{29FF4D80-BD5F-4945-B8BE-F66FFDD9B818}"/>
              </a:ext>
            </a:extLst>
          </p:cNvPr>
          <p:cNvSpPr/>
          <p:nvPr/>
        </p:nvSpPr>
        <p:spPr>
          <a:xfrm>
            <a:off x="2650769" y="5042358"/>
            <a:ext cx="73381" cy="73381"/>
          </a:xfrm>
          <a:prstGeom prst="ellipse">
            <a:avLst/>
          </a:prstGeom>
          <a:solidFill>
            <a:srgbClr val="FF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F86B3B03-8373-4717-8724-74929F87F317}"/>
              </a:ext>
            </a:extLst>
          </p:cNvPr>
          <p:cNvSpPr/>
          <p:nvPr/>
        </p:nvSpPr>
        <p:spPr>
          <a:xfrm>
            <a:off x="7654033" y="4354846"/>
            <a:ext cx="73381" cy="73381"/>
          </a:xfrm>
          <a:prstGeom prst="ellipse">
            <a:avLst/>
          </a:prstGeom>
          <a:solidFill>
            <a:srgbClr val="FF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B65D0345-A7BE-4330-8A5A-C2EDA7E38C01}"/>
              </a:ext>
            </a:extLst>
          </p:cNvPr>
          <p:cNvSpPr/>
          <p:nvPr/>
        </p:nvSpPr>
        <p:spPr>
          <a:xfrm>
            <a:off x="6872983" y="3379873"/>
            <a:ext cx="73381" cy="73381"/>
          </a:xfrm>
          <a:prstGeom prst="ellipse">
            <a:avLst/>
          </a:prstGeom>
          <a:solidFill>
            <a:srgbClr val="FF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D1379697-6033-4C5E-B269-8EE391C929EB}"/>
              </a:ext>
            </a:extLst>
          </p:cNvPr>
          <p:cNvSpPr/>
          <p:nvPr/>
        </p:nvSpPr>
        <p:spPr>
          <a:xfrm>
            <a:off x="6872983" y="3283192"/>
            <a:ext cx="73381" cy="73381"/>
          </a:xfrm>
          <a:prstGeom prst="ellipse">
            <a:avLst/>
          </a:prstGeom>
          <a:solidFill>
            <a:srgbClr val="FF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연결선: 꺾임 18">
            <a:extLst>
              <a:ext uri="{FF2B5EF4-FFF2-40B4-BE49-F238E27FC236}">
                <a16:creationId xmlns:a16="http://schemas.microsoft.com/office/drawing/2014/main" id="{0EF1C9AB-21D6-4D44-8F70-58256F45899C}"/>
              </a:ext>
            </a:extLst>
          </p:cNvPr>
          <p:cNvCxnSpPr>
            <a:cxnSpLocks/>
            <a:stCxn id="13" idx="4"/>
            <a:endCxn id="16" idx="2"/>
          </p:cNvCxnSpPr>
          <p:nvPr/>
        </p:nvCxnSpPr>
        <p:spPr>
          <a:xfrm rot="16200000" flipH="1">
            <a:off x="818218" y="3081714"/>
            <a:ext cx="611065" cy="1720538"/>
          </a:xfrm>
          <a:prstGeom prst="bentConnector2">
            <a:avLst/>
          </a:prstGeom>
          <a:ln>
            <a:solidFill>
              <a:srgbClr val="FF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연결선: 꺾임 49">
            <a:extLst>
              <a:ext uri="{FF2B5EF4-FFF2-40B4-BE49-F238E27FC236}">
                <a16:creationId xmlns:a16="http://schemas.microsoft.com/office/drawing/2014/main" id="{C60E07F3-FE98-4B46-88FB-B4949EE04F25}"/>
              </a:ext>
            </a:extLst>
          </p:cNvPr>
          <p:cNvCxnSpPr>
            <a:cxnSpLocks/>
            <a:stCxn id="29" idx="0"/>
            <a:endCxn id="46" idx="2"/>
          </p:cNvCxnSpPr>
          <p:nvPr/>
        </p:nvCxnSpPr>
        <p:spPr>
          <a:xfrm rot="5400000" flipH="1" flipV="1">
            <a:off x="995459" y="4321316"/>
            <a:ext cx="897577" cy="2413044"/>
          </a:xfrm>
          <a:prstGeom prst="bentConnector2">
            <a:avLst/>
          </a:prstGeom>
          <a:ln>
            <a:solidFill>
              <a:srgbClr val="FF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연결선: 꺾임 52">
            <a:extLst>
              <a:ext uri="{FF2B5EF4-FFF2-40B4-BE49-F238E27FC236}">
                <a16:creationId xmlns:a16="http://schemas.microsoft.com/office/drawing/2014/main" id="{C28FA875-59D5-46FF-9696-BDC2F7AE06B0}"/>
              </a:ext>
            </a:extLst>
          </p:cNvPr>
          <p:cNvCxnSpPr>
            <a:cxnSpLocks/>
            <a:stCxn id="45" idx="0"/>
            <a:endCxn id="47" idx="4"/>
          </p:cNvCxnSpPr>
          <p:nvPr/>
        </p:nvCxnSpPr>
        <p:spPr>
          <a:xfrm rot="5400000" flipH="1" flipV="1">
            <a:off x="7373706" y="4741244"/>
            <a:ext cx="630035" cy="4002"/>
          </a:xfrm>
          <a:prstGeom prst="bentConnector3">
            <a:avLst>
              <a:gd name="adj1" fmla="val 50000"/>
            </a:avLst>
          </a:prstGeom>
          <a:ln>
            <a:solidFill>
              <a:srgbClr val="FF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35D31582-3D39-471F-AC9C-43D6C2FB777D}"/>
              </a:ext>
            </a:extLst>
          </p:cNvPr>
          <p:cNvCxnSpPr>
            <a:cxnSpLocks/>
            <a:stCxn id="34" idx="4"/>
            <a:endCxn id="49" idx="0"/>
          </p:cNvCxnSpPr>
          <p:nvPr/>
        </p:nvCxnSpPr>
        <p:spPr>
          <a:xfrm>
            <a:off x="6004237" y="2110080"/>
            <a:ext cx="905437" cy="1173112"/>
          </a:xfrm>
          <a:prstGeom prst="line">
            <a:avLst/>
          </a:prstGeom>
          <a:ln>
            <a:solidFill>
              <a:srgbClr val="FF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CB2963FE-1DDC-4F94-84BF-45EAEB11ACE7}"/>
              </a:ext>
            </a:extLst>
          </p:cNvPr>
          <p:cNvCxnSpPr>
            <a:cxnSpLocks/>
            <a:stCxn id="39" idx="3"/>
            <a:endCxn id="48" idx="7"/>
          </p:cNvCxnSpPr>
          <p:nvPr/>
        </p:nvCxnSpPr>
        <p:spPr>
          <a:xfrm flipH="1">
            <a:off x="6935618" y="2612582"/>
            <a:ext cx="643344" cy="778037"/>
          </a:xfrm>
          <a:prstGeom prst="line">
            <a:avLst/>
          </a:prstGeom>
          <a:ln>
            <a:solidFill>
              <a:srgbClr val="FF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161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B6FC754-4724-433F-91C8-089695B10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2335"/>
            <a:ext cx="9144000" cy="3053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723B05-6DCF-41A3-A5F1-FE9E6341894C}"/>
              </a:ext>
            </a:extLst>
          </p:cNvPr>
          <p:cNvSpPr txBox="1"/>
          <p:nvPr/>
        </p:nvSpPr>
        <p:spPr>
          <a:xfrm>
            <a:off x="746281" y="873396"/>
            <a:ext cx="672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2800" b="1">
                <a:solidFill>
                  <a:srgbClr val="333333"/>
                </a:solidFill>
                <a:latin typeface="Nanum Gothic"/>
              </a:rPr>
              <a:t>조도</a:t>
            </a:r>
            <a:r>
              <a:rPr lang="en-US" altLang="ko-KR" sz="2800" b="1" i="0">
                <a:solidFill>
                  <a:srgbClr val="333333"/>
                </a:solidFill>
                <a:effectLst/>
                <a:latin typeface="Nanum Gothic"/>
              </a:rPr>
              <a:t> </a:t>
            </a:r>
            <a:r>
              <a:rPr lang="ko-KR" altLang="en-US" sz="2800" b="1" i="0">
                <a:solidFill>
                  <a:srgbClr val="333333"/>
                </a:solidFill>
                <a:effectLst/>
                <a:latin typeface="Nanum Gothic"/>
              </a:rPr>
              <a:t>센서 </a:t>
            </a:r>
            <a:r>
              <a:rPr lang="en-US" altLang="ko-KR" sz="2800" b="1" i="0">
                <a:solidFill>
                  <a:srgbClr val="333333"/>
                </a:solidFill>
                <a:effectLst/>
                <a:latin typeface="Nanum Gothic"/>
              </a:rPr>
              <a:t>(</a:t>
            </a:r>
            <a:r>
              <a:rPr lang="ko-KR" altLang="en-US" sz="2800" b="1" i="0">
                <a:solidFill>
                  <a:srgbClr val="333333"/>
                </a:solidFill>
                <a:effectLst/>
                <a:latin typeface="Nanum Gothic"/>
              </a:rPr>
              <a:t>광센서</a:t>
            </a:r>
            <a:r>
              <a:rPr lang="en-US" altLang="ko-KR" sz="2800" b="1" i="0">
                <a:solidFill>
                  <a:srgbClr val="333333"/>
                </a:solidFill>
                <a:effectLst/>
                <a:latin typeface="Nanum Gothic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04035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BC98B86-F0EA-4B59-9CE5-928458A46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37" y="1726936"/>
            <a:ext cx="5531134" cy="51310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B33C24-E8BC-4C11-8766-309CBD7239FF}"/>
              </a:ext>
            </a:extLst>
          </p:cNvPr>
          <p:cNvSpPr txBox="1"/>
          <p:nvPr/>
        </p:nvSpPr>
        <p:spPr>
          <a:xfrm>
            <a:off x="746281" y="873396"/>
            <a:ext cx="672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2800" b="1" i="0">
                <a:solidFill>
                  <a:srgbClr val="333333"/>
                </a:solidFill>
                <a:effectLst/>
                <a:latin typeface="Nanum Gothic"/>
              </a:rPr>
              <a:t>Relay</a:t>
            </a:r>
            <a:r>
              <a:rPr lang="ko-KR" altLang="en-US" sz="2800" b="1" i="0">
                <a:solidFill>
                  <a:srgbClr val="333333"/>
                </a:solidFill>
                <a:effectLst/>
                <a:latin typeface="Nanum Gothic"/>
              </a:rPr>
              <a:t> </a:t>
            </a:r>
            <a:r>
              <a:rPr lang="en-US" altLang="ko-KR" sz="2800" b="1" i="0">
                <a:solidFill>
                  <a:srgbClr val="333333"/>
                </a:solidFill>
                <a:effectLst/>
                <a:latin typeface="Nanum Gothic"/>
              </a:rPr>
              <a:t>(</a:t>
            </a:r>
            <a:r>
              <a:rPr lang="ko-KR" altLang="en-US" sz="2800" b="1" i="0">
                <a:solidFill>
                  <a:srgbClr val="333333"/>
                </a:solidFill>
                <a:effectLst/>
                <a:latin typeface="Nanum Gothic"/>
              </a:rPr>
              <a:t>계전기</a:t>
            </a:r>
            <a:r>
              <a:rPr lang="en-US" altLang="ko-KR" sz="2800" b="1" i="0">
                <a:solidFill>
                  <a:srgbClr val="333333"/>
                </a:solidFill>
                <a:effectLst/>
                <a:latin typeface="Nanum Gothic"/>
              </a:rPr>
              <a:t>), </a:t>
            </a:r>
            <a:r>
              <a:rPr lang="ko-KR" altLang="en-US" sz="2800" b="1" i="0">
                <a:solidFill>
                  <a:srgbClr val="333333"/>
                </a:solidFill>
                <a:effectLst/>
                <a:latin typeface="Nanum Gothic"/>
              </a:rPr>
              <a:t>전기적 </a:t>
            </a:r>
            <a:r>
              <a:rPr lang="en-US" altLang="ko-KR" sz="2800" b="1" i="0">
                <a:solidFill>
                  <a:srgbClr val="333333"/>
                </a:solidFill>
                <a:effectLst/>
                <a:latin typeface="Nanum Gothic"/>
              </a:rPr>
              <a:t>actuator</a:t>
            </a:r>
          </a:p>
        </p:txBody>
      </p:sp>
    </p:spTree>
    <p:extLst>
      <p:ext uri="{BB962C8B-B14F-4D97-AF65-F5344CB8AC3E}">
        <p14:creationId xmlns:p14="http://schemas.microsoft.com/office/powerpoint/2010/main" val="2520960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3CF0370-8C72-4559-8C52-72373A815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55" y="206261"/>
            <a:ext cx="5318280" cy="3168408"/>
          </a:xfrm>
          <a:prstGeom prst="rect">
            <a:avLst/>
          </a:prstGeom>
        </p:spPr>
      </p:pic>
      <p:pic>
        <p:nvPicPr>
          <p:cNvPr id="2050" name="Picture 2" descr="아두이노 CDS">
            <a:extLst>
              <a:ext uri="{FF2B5EF4-FFF2-40B4-BE49-F238E27FC236}">
                <a16:creationId xmlns:a16="http://schemas.microsoft.com/office/drawing/2014/main" id="{E1E88C1B-10F5-47BF-BC9A-127A361D4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 t="18798" r="-2601" b="21340"/>
          <a:stretch/>
        </p:blipFill>
        <p:spPr bwMode="auto">
          <a:xfrm rot="10800000">
            <a:off x="5014695" y="5457698"/>
            <a:ext cx="1897397" cy="11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디바이스마트,오픈소스/코딩교육 &gt; 아두이노 &gt; 정품보드/쉴드/키트,Arduino,Arduino Uno (R3),A000066 / 이탈리아 정품 / ATmega328P 기반, 디지털 I/O 14핀, 아날로그 입력 6핀 / 32KB 메모리 / 동작 전압 : 5V / 68.6 x 53.4 mm / 25g">
            <a:extLst>
              <a:ext uri="{FF2B5EF4-FFF2-40B4-BE49-F238E27FC236}">
                <a16:creationId xmlns:a16="http://schemas.microsoft.com/office/drawing/2014/main" id="{C6C2CF75-3BD4-4593-BA4D-DE101E4DD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9"/>
          <a:stretch/>
        </p:blipFill>
        <p:spPr bwMode="auto">
          <a:xfrm>
            <a:off x="3986019" y="3374669"/>
            <a:ext cx="2595199" cy="211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47C2237A-BC90-4AAB-9CF5-7BD716B873DC}"/>
              </a:ext>
            </a:extLst>
          </p:cNvPr>
          <p:cNvCxnSpPr>
            <a:endCxn id="3" idx="2"/>
          </p:cNvCxnSpPr>
          <p:nvPr/>
        </p:nvCxnSpPr>
        <p:spPr>
          <a:xfrm flipH="1" flipV="1">
            <a:off x="3159395" y="3374669"/>
            <a:ext cx="2120123" cy="3803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017CCB03-A75E-4FE4-A7BE-6CC7615E62C9}"/>
              </a:ext>
            </a:extLst>
          </p:cNvPr>
          <p:cNvCxnSpPr/>
          <p:nvPr/>
        </p:nvCxnSpPr>
        <p:spPr>
          <a:xfrm>
            <a:off x="861094" y="2230644"/>
            <a:ext cx="5679121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릴레이란? (릴레이 구조, 릴레이 원리, 릴레이 종류, 릴레이 작동원리, 릴레이 스위치, 아두이노 릴레이, 무접점 릴레이, 릴레이  접점) : 네이버 블로그">
            <a:extLst>
              <a:ext uri="{FF2B5EF4-FFF2-40B4-BE49-F238E27FC236}">
                <a16:creationId xmlns:a16="http://schemas.microsoft.com/office/drawing/2014/main" id="{DEE7BDB2-1D33-41B8-A230-55BD90845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01" y="1492456"/>
            <a:ext cx="25812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5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5E57F2-1AD3-45FE-96A1-FB0C07827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47663"/>
            <a:ext cx="81915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080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1694123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28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025" y="115747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2">
                    <a:lumMod val="25000"/>
                  </a:schemeClr>
                </a:solidFill>
              </a:rPr>
              <a:t>(2) </a:t>
            </a:r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센서의 종류</a:t>
            </a:r>
          </a:p>
        </p:txBody>
      </p:sp>
      <p:graphicFrame>
        <p:nvGraphicFramePr>
          <p:cNvPr id="15" name="표 2">
            <a:extLst>
              <a:ext uri="{FF2B5EF4-FFF2-40B4-BE49-F238E27FC236}">
                <a16:creationId xmlns:a16="http://schemas.microsoft.com/office/drawing/2014/main" id="{19CE3386-7946-42C9-A0A4-9499EFA0D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905295"/>
              </p:ext>
            </p:extLst>
          </p:nvPr>
        </p:nvGraphicFramePr>
        <p:xfrm>
          <a:off x="414337" y="1851264"/>
          <a:ext cx="8339138" cy="443474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85968">
                  <a:extLst>
                    <a:ext uri="{9D8B030D-6E8A-4147-A177-3AD203B41FA5}">
                      <a16:colId xmlns:a16="http://schemas.microsoft.com/office/drawing/2014/main" val="465421141"/>
                    </a:ext>
                  </a:extLst>
                </a:gridCol>
                <a:gridCol w="6953170">
                  <a:extLst>
                    <a:ext uri="{9D8B030D-6E8A-4147-A177-3AD203B41FA5}">
                      <a16:colId xmlns:a16="http://schemas.microsoft.com/office/drawing/2014/main" val="2538932622"/>
                    </a:ext>
                  </a:extLst>
                </a:gridCol>
              </a:tblGrid>
              <a:tr h="4450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/>
                        <a:t>센서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/>
                        <a:t>설명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5995343"/>
                  </a:ext>
                </a:extLst>
              </a:tr>
              <a:tr h="6861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/>
                        <a:t>온도 센서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0000"/>
                        </a:lnSpc>
                      </a:pP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적외선을 이용하여 물체나 집 안의 온도를 측정</a:t>
                      </a:r>
                      <a:r>
                        <a:rPr lang="en-US" altLang="ko-KR" sz="1600" spc="-150" dirty="0">
                          <a:latin typeface="+mn-ea"/>
                          <a:ea typeface="+mn-ea"/>
                        </a:rPr>
                        <a:t>. </a:t>
                      </a:r>
                      <a:br>
                        <a:rPr lang="en-US" altLang="ko-KR" sz="1600" spc="-150" dirty="0">
                          <a:latin typeface="+mn-ea"/>
                          <a:ea typeface="+mn-ea"/>
                        </a:rPr>
                      </a:b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모든 물체는 자체적으로 적외선 에너지를 가지고 있고</a:t>
                      </a:r>
                      <a:r>
                        <a:rPr lang="en-US" altLang="ko-KR" sz="1600" spc="-15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그 에너지를 밖으로 방사함</a:t>
                      </a:r>
                      <a:r>
                        <a:rPr lang="en-US" altLang="ko-KR" sz="1600" spc="-150" dirty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2069765"/>
                  </a:ext>
                </a:extLst>
              </a:tr>
              <a:tr h="9974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/>
                        <a:t>습도 센서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0000"/>
                        </a:lnSpc>
                      </a:pP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전극과 전극을 보호하는 절연체로 구성</a:t>
                      </a:r>
                      <a:r>
                        <a:rPr lang="en-US" altLang="ko-KR" sz="1600" spc="-150" dirty="0">
                          <a:latin typeface="+mn-ea"/>
                          <a:ea typeface="+mn-ea"/>
                        </a:rPr>
                        <a:t>. </a:t>
                      </a:r>
                    </a:p>
                    <a:p>
                      <a:pPr algn="l" latinLnBrk="1">
                        <a:lnSpc>
                          <a:spcPct val="120000"/>
                        </a:lnSpc>
                      </a:pP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전극은 습도가 높아지면 </a:t>
                      </a:r>
                      <a:r>
                        <a:rPr lang="ko-KR" altLang="en-US" sz="1600" spc="-150" dirty="0" err="1">
                          <a:latin typeface="+mn-ea"/>
                          <a:ea typeface="+mn-ea"/>
                        </a:rPr>
                        <a:t>저항값이</a:t>
                      </a: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 높아지고</a:t>
                      </a:r>
                      <a:r>
                        <a:rPr lang="en-US" altLang="ko-KR" sz="1600" spc="-15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습도가 낮아지면 </a:t>
                      </a:r>
                      <a:r>
                        <a:rPr lang="ko-KR" altLang="en-US" sz="1600" spc="-150" dirty="0" err="1">
                          <a:latin typeface="+mn-ea"/>
                          <a:ea typeface="+mn-ea"/>
                        </a:rPr>
                        <a:t>저항값이</a:t>
                      </a: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 낮아지는 </a:t>
                      </a:r>
                      <a:r>
                        <a:rPr lang="ko-KR" altLang="en-US" sz="1600" spc="-150" dirty="0" err="1">
                          <a:latin typeface="+mn-ea"/>
                          <a:ea typeface="+mn-ea"/>
                        </a:rPr>
                        <a:t>저항값의</a:t>
                      </a: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 원리를 이용하여 집 안의 습도 측정</a:t>
                      </a:r>
                      <a:r>
                        <a:rPr lang="en-US" altLang="ko-KR" sz="1600" spc="-150" dirty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0566491"/>
                  </a:ext>
                </a:extLst>
              </a:tr>
              <a:tr h="13086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/>
                        <a:t>조도 센서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0000"/>
                        </a:lnSpc>
                      </a:pP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주변의 밝기를 측정 가능</a:t>
                      </a:r>
                      <a:r>
                        <a:rPr lang="en-US" altLang="ko-KR" sz="1600" spc="-150" dirty="0">
                          <a:latin typeface="+mn-ea"/>
                          <a:ea typeface="+mn-ea"/>
                        </a:rPr>
                        <a:t>. </a:t>
                      </a:r>
                      <a:br>
                        <a:rPr lang="en-US" altLang="ko-KR" sz="1600" spc="-150" dirty="0">
                          <a:latin typeface="+mn-ea"/>
                          <a:ea typeface="+mn-ea"/>
                        </a:rPr>
                      </a:b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주변이 밝아지면 </a:t>
                      </a:r>
                      <a:r>
                        <a:rPr lang="ko-KR" altLang="en-US" sz="1600" spc="-150" dirty="0" err="1">
                          <a:latin typeface="+mn-ea"/>
                          <a:ea typeface="+mn-ea"/>
                        </a:rPr>
                        <a:t>저항값이</a:t>
                      </a: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 작아지고 어두워지면 </a:t>
                      </a:r>
                      <a:r>
                        <a:rPr lang="ko-KR" altLang="en-US" sz="1600" spc="-150" dirty="0" err="1">
                          <a:latin typeface="+mn-ea"/>
                          <a:ea typeface="+mn-ea"/>
                        </a:rPr>
                        <a:t>저항값이</a:t>
                      </a: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 커지는 </a:t>
                      </a:r>
                      <a:r>
                        <a:rPr lang="ko-KR" altLang="en-US" sz="1600" spc="-150" dirty="0" err="1">
                          <a:latin typeface="+mn-ea"/>
                          <a:ea typeface="+mn-ea"/>
                        </a:rPr>
                        <a:t>황화카드뮴</a:t>
                      </a:r>
                      <a:r>
                        <a:rPr lang="en-US" altLang="ko-KR" sz="1600" spc="-15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ko-KR" sz="1600" spc="-150" dirty="0" err="1">
                          <a:latin typeface="+mn-ea"/>
                          <a:ea typeface="+mn-ea"/>
                        </a:rPr>
                        <a:t>CdS</a:t>
                      </a:r>
                      <a:r>
                        <a:rPr lang="en-US" altLang="ko-KR" sz="1600" spc="-150" dirty="0"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이라는 물질의 성질을 이용해 어두우면 불이 자동으로 켜지게 할 수 있음</a:t>
                      </a:r>
                      <a:r>
                        <a:rPr lang="en-US" altLang="ko-KR" sz="1600" spc="-150" dirty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2960427"/>
                  </a:ext>
                </a:extLst>
              </a:tr>
              <a:tr h="9974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/>
                        <a:t>동작 센서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0000"/>
                        </a:lnSpc>
                      </a:pP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영역 내의 움직임을 감지 가능</a:t>
                      </a:r>
                      <a:r>
                        <a:rPr lang="en-US" altLang="ko-KR" sz="1600" spc="-150" dirty="0">
                          <a:latin typeface="+mn-ea"/>
                          <a:ea typeface="+mn-ea"/>
                        </a:rPr>
                        <a:t>. </a:t>
                      </a:r>
                    </a:p>
                    <a:p>
                      <a:pPr algn="l" latinLnBrk="1">
                        <a:lnSpc>
                          <a:spcPct val="120000"/>
                        </a:lnSpc>
                      </a:pP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사람이 지나가면 전등이 켜지거나</a:t>
                      </a:r>
                      <a:r>
                        <a:rPr lang="en-US" altLang="ko-KR" sz="1600" spc="-15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자동문이 열리도록 할 수 있고</a:t>
                      </a:r>
                      <a:r>
                        <a:rPr lang="en-US" altLang="ko-KR" sz="1600" spc="-15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spc="-150" dirty="0">
                          <a:latin typeface="+mn-ea"/>
                          <a:ea typeface="+mn-ea"/>
                        </a:rPr>
                        <a:t>문과 창문 등에 설치하면 외출 여부와 창문 개폐 등의 정보도 알 수 있음</a:t>
                      </a:r>
                      <a:r>
                        <a:rPr lang="en-US" altLang="ko-KR" sz="1600" spc="-150" dirty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600" spc="-15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6399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959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래픽 24" descr="집 Wi-Fi에서 작업 윤곽선">
            <a:extLst>
              <a:ext uri="{FF2B5EF4-FFF2-40B4-BE49-F238E27FC236}">
                <a16:creationId xmlns:a16="http://schemas.microsoft.com/office/drawing/2014/main" id="{7330B662-1B21-4C22-B91E-09B60C741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0916"/>
          <a:stretch/>
        </p:blipFill>
        <p:spPr>
          <a:xfrm>
            <a:off x="838200" y="1694122"/>
            <a:ext cx="6648450" cy="474365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379826" y="451413"/>
            <a:ext cx="12954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49</a:t>
            </a:r>
            <a:r>
              <a:rPr lang="ko-KR" altLang="en-US" sz="2000" dirty="0"/>
              <a:t>쪽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1694123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29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025" y="115747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2">
                    <a:lumMod val="25000"/>
                  </a:schemeClr>
                </a:solidFill>
              </a:rPr>
              <a:t>(2) </a:t>
            </a:r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센서의 종류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E7C955E-7D08-4C8F-B4DF-B1592E70DA3E}"/>
              </a:ext>
            </a:extLst>
          </p:cNvPr>
          <p:cNvGrpSpPr/>
          <p:nvPr/>
        </p:nvGrpSpPr>
        <p:grpSpPr>
          <a:xfrm>
            <a:off x="1805368" y="3236392"/>
            <a:ext cx="713612" cy="713612"/>
            <a:chOff x="781051" y="3057526"/>
            <a:chExt cx="713612" cy="713612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073729D3-D39C-4B2B-845B-7F03BF8F81EE}"/>
                </a:ext>
              </a:extLst>
            </p:cNvPr>
            <p:cNvSpPr/>
            <p:nvPr/>
          </p:nvSpPr>
          <p:spPr>
            <a:xfrm>
              <a:off x="781051" y="3057526"/>
              <a:ext cx="713612" cy="71361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8C917E-D66F-4567-8A21-99B73D2CD162}"/>
                </a:ext>
              </a:extLst>
            </p:cNvPr>
            <p:cNvSpPr txBox="1"/>
            <p:nvPr/>
          </p:nvSpPr>
          <p:spPr>
            <a:xfrm>
              <a:off x="781051" y="3244334"/>
              <a:ext cx="7136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pc="-150" dirty="0">
                  <a:solidFill>
                    <a:schemeClr val="bg1"/>
                  </a:solidFill>
                </a:rPr>
                <a:t>온도</a:t>
              </a: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3273D52-C4F5-4F44-9813-F0509461686C}"/>
              </a:ext>
            </a:extLst>
          </p:cNvPr>
          <p:cNvGrpSpPr/>
          <p:nvPr/>
        </p:nvGrpSpPr>
        <p:grpSpPr>
          <a:xfrm>
            <a:off x="1805368" y="3988047"/>
            <a:ext cx="713612" cy="713612"/>
            <a:chOff x="781051" y="3057526"/>
            <a:chExt cx="713612" cy="713612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C9A581B1-94AF-40A7-A58D-F95BA4089FBB}"/>
                </a:ext>
              </a:extLst>
            </p:cNvPr>
            <p:cNvSpPr/>
            <p:nvPr/>
          </p:nvSpPr>
          <p:spPr>
            <a:xfrm>
              <a:off x="781051" y="3057526"/>
              <a:ext cx="713612" cy="71361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E67D27-FF65-468C-86FA-5A8632E17CEC}"/>
                </a:ext>
              </a:extLst>
            </p:cNvPr>
            <p:cNvSpPr txBox="1"/>
            <p:nvPr/>
          </p:nvSpPr>
          <p:spPr>
            <a:xfrm>
              <a:off x="781051" y="3244334"/>
              <a:ext cx="7136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pc="-150" dirty="0">
                  <a:solidFill>
                    <a:schemeClr val="bg1"/>
                  </a:solidFill>
                </a:rPr>
                <a:t>습도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0A85FAC0-B65A-4249-9FBA-0BABFAA1DAAC}"/>
              </a:ext>
            </a:extLst>
          </p:cNvPr>
          <p:cNvGrpSpPr/>
          <p:nvPr/>
        </p:nvGrpSpPr>
        <p:grpSpPr>
          <a:xfrm>
            <a:off x="1805368" y="4755738"/>
            <a:ext cx="713612" cy="713612"/>
            <a:chOff x="781051" y="3057526"/>
            <a:chExt cx="713612" cy="713612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2E994069-4FB4-4E0B-8424-0E438E3AF9E0}"/>
                </a:ext>
              </a:extLst>
            </p:cNvPr>
            <p:cNvSpPr/>
            <p:nvPr/>
          </p:nvSpPr>
          <p:spPr>
            <a:xfrm>
              <a:off x="781051" y="3057526"/>
              <a:ext cx="713612" cy="71361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D8AD3D-6F1A-48FD-8536-649A487A34BE}"/>
                </a:ext>
              </a:extLst>
            </p:cNvPr>
            <p:cNvSpPr txBox="1"/>
            <p:nvPr/>
          </p:nvSpPr>
          <p:spPr>
            <a:xfrm>
              <a:off x="781051" y="3244334"/>
              <a:ext cx="7136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pc="-150" dirty="0">
                  <a:solidFill>
                    <a:schemeClr val="bg1"/>
                  </a:solidFill>
                </a:rPr>
                <a:t>동작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12E03287-4697-4585-AEAC-A13A7368CAAC}"/>
              </a:ext>
            </a:extLst>
          </p:cNvPr>
          <p:cNvGrpSpPr/>
          <p:nvPr/>
        </p:nvGrpSpPr>
        <p:grpSpPr>
          <a:xfrm>
            <a:off x="1805368" y="5533170"/>
            <a:ext cx="713612" cy="713612"/>
            <a:chOff x="781051" y="3057526"/>
            <a:chExt cx="713612" cy="713612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2756B0E0-623A-461A-9105-81CFBA70921D}"/>
                </a:ext>
              </a:extLst>
            </p:cNvPr>
            <p:cNvSpPr/>
            <p:nvPr/>
          </p:nvSpPr>
          <p:spPr>
            <a:xfrm>
              <a:off x="781051" y="3057526"/>
              <a:ext cx="713612" cy="71361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280FC8-42A3-448A-AC23-828DEEC085DB}"/>
                </a:ext>
              </a:extLst>
            </p:cNvPr>
            <p:cNvSpPr txBox="1"/>
            <p:nvPr/>
          </p:nvSpPr>
          <p:spPr>
            <a:xfrm>
              <a:off x="781051" y="3244334"/>
              <a:ext cx="7136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pc="-150" dirty="0">
                  <a:solidFill>
                    <a:schemeClr val="bg1"/>
                  </a:solidFill>
                </a:rPr>
                <a:t>빛</a:t>
              </a:r>
            </a:p>
          </p:txBody>
        </p:sp>
      </p:grp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7EF4EEB-8E22-4FE0-A028-1382B203B198}"/>
              </a:ext>
            </a:extLst>
          </p:cNvPr>
          <p:cNvSpPr/>
          <p:nvPr/>
        </p:nvSpPr>
        <p:spPr>
          <a:xfrm>
            <a:off x="5844351" y="3181793"/>
            <a:ext cx="2553083" cy="1163060"/>
          </a:xfrm>
          <a:prstGeom prst="roundRect">
            <a:avLst/>
          </a:prstGeom>
          <a:solidFill>
            <a:srgbClr val="BDD7EE">
              <a:alpha val="80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dirty="0"/>
              <a:t>상황에 맞게 </a:t>
            </a:r>
            <a:br>
              <a:rPr lang="en-US" altLang="ko-KR" dirty="0"/>
            </a:br>
            <a:r>
              <a:rPr lang="ko-KR" altLang="en-US" dirty="0"/>
              <a:t>에어컨</a:t>
            </a:r>
            <a:r>
              <a:rPr lang="en-US" altLang="ko-KR" dirty="0"/>
              <a:t>/</a:t>
            </a:r>
            <a:r>
              <a:rPr lang="ko-KR" altLang="en-US" dirty="0"/>
              <a:t>난방기 작동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CBD48830-B82E-45AB-9D65-9991F6057196}"/>
              </a:ext>
            </a:extLst>
          </p:cNvPr>
          <p:cNvSpPr/>
          <p:nvPr/>
        </p:nvSpPr>
        <p:spPr>
          <a:xfrm>
            <a:off x="5844352" y="4463116"/>
            <a:ext cx="2553082" cy="738596"/>
          </a:xfrm>
          <a:prstGeom prst="roundRect">
            <a:avLst/>
          </a:prstGeom>
          <a:solidFill>
            <a:srgbClr val="BDD7EE">
              <a:alpha val="80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dirty="0"/>
              <a:t>가족이 외출하면 조명 끄고</a:t>
            </a:r>
            <a:r>
              <a:rPr lang="en-US" altLang="ko-KR" dirty="0"/>
              <a:t>, </a:t>
            </a:r>
            <a:r>
              <a:rPr lang="ko-KR" altLang="en-US" dirty="0"/>
              <a:t>창문 닫기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1751D843-636E-4D13-9478-B536CC73357F}"/>
              </a:ext>
            </a:extLst>
          </p:cNvPr>
          <p:cNvSpPr/>
          <p:nvPr/>
        </p:nvSpPr>
        <p:spPr>
          <a:xfrm>
            <a:off x="5844350" y="5322086"/>
            <a:ext cx="2553083" cy="887719"/>
          </a:xfrm>
          <a:prstGeom prst="roundRect">
            <a:avLst/>
          </a:prstGeom>
          <a:solidFill>
            <a:srgbClr val="BDD7EE">
              <a:alpha val="80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dirty="0"/>
              <a:t>자동으로 집 안과 밖의 전등을 끄고 켜기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ko-KR" altLang="en-US" dirty="0"/>
              <a:t>집 주변 가로등 제어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4C23EF-DED2-436C-A9C0-AAC4C287AB67}"/>
              </a:ext>
            </a:extLst>
          </p:cNvPr>
          <p:cNvSpPr txBox="1"/>
          <p:nvPr/>
        </p:nvSpPr>
        <p:spPr>
          <a:xfrm>
            <a:off x="3190874" y="1820456"/>
            <a:ext cx="20550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accent5">
                    <a:lumMod val="75000"/>
                  </a:schemeClr>
                </a:solidFill>
              </a:rPr>
              <a:t>스마트홈 시스템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A1CEAF1F-C8EF-4FD9-A14E-7CC025E98C3C}"/>
              </a:ext>
            </a:extLst>
          </p:cNvPr>
          <p:cNvGrpSpPr/>
          <p:nvPr/>
        </p:nvGrpSpPr>
        <p:grpSpPr>
          <a:xfrm>
            <a:off x="3190874" y="3020230"/>
            <a:ext cx="1971675" cy="3189575"/>
            <a:chOff x="3190874" y="3020230"/>
            <a:chExt cx="1971675" cy="3189575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0873C14E-113C-4E85-A4BA-BCE6880EF539}"/>
                </a:ext>
              </a:extLst>
            </p:cNvPr>
            <p:cNvGrpSpPr/>
            <p:nvPr/>
          </p:nvGrpSpPr>
          <p:grpSpPr>
            <a:xfrm>
              <a:off x="3190874" y="3020230"/>
              <a:ext cx="1971675" cy="3189575"/>
              <a:chOff x="3190874" y="3001180"/>
              <a:chExt cx="1971675" cy="3189575"/>
            </a:xfrm>
          </p:grpSpPr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55D6B9C4-E931-4FDF-A6D7-ED873B703E06}"/>
                  </a:ext>
                </a:extLst>
              </p:cNvPr>
              <p:cNvSpPr/>
              <p:nvPr/>
            </p:nvSpPr>
            <p:spPr>
              <a:xfrm>
                <a:off x="3200783" y="3204759"/>
                <a:ext cx="1961766" cy="2985996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381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" name="사각형: 둥근 모서리 1">
                <a:extLst>
                  <a:ext uri="{FF2B5EF4-FFF2-40B4-BE49-F238E27FC236}">
                    <a16:creationId xmlns:a16="http://schemas.microsoft.com/office/drawing/2014/main" id="{24303CB2-4FCF-46E1-A6B1-81D35ACF41D5}"/>
                  </a:ext>
                </a:extLst>
              </p:cNvPr>
              <p:cNvSpPr/>
              <p:nvPr/>
            </p:nvSpPr>
            <p:spPr>
              <a:xfrm>
                <a:off x="3190874" y="3001180"/>
                <a:ext cx="1971675" cy="428624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지능형 에이전트</a:t>
                </a:r>
              </a:p>
            </p:txBody>
          </p:sp>
        </p:grpSp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EE8206C9-3C6E-40D6-9942-DDCE02E99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4838" y="4044145"/>
              <a:ext cx="1743746" cy="1259661"/>
            </a:xfrm>
            <a:prstGeom prst="rect">
              <a:avLst/>
            </a:prstGeom>
          </p:spPr>
        </p:pic>
      </p:grpSp>
      <p:sp>
        <p:nvSpPr>
          <p:cNvPr id="35" name="화살표: 오른쪽 34">
            <a:extLst>
              <a:ext uri="{FF2B5EF4-FFF2-40B4-BE49-F238E27FC236}">
                <a16:creationId xmlns:a16="http://schemas.microsoft.com/office/drawing/2014/main" id="{5B948BDC-FF98-445D-9F46-DE173B812FE2}"/>
              </a:ext>
            </a:extLst>
          </p:cNvPr>
          <p:cNvSpPr/>
          <p:nvPr/>
        </p:nvSpPr>
        <p:spPr>
          <a:xfrm>
            <a:off x="2590226" y="3772493"/>
            <a:ext cx="557212" cy="369319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지각</a:t>
            </a:r>
          </a:p>
        </p:txBody>
      </p:sp>
      <p:sp>
        <p:nvSpPr>
          <p:cNvPr id="38" name="화살표: 오른쪽 37">
            <a:extLst>
              <a:ext uri="{FF2B5EF4-FFF2-40B4-BE49-F238E27FC236}">
                <a16:creationId xmlns:a16="http://schemas.microsoft.com/office/drawing/2014/main" id="{3BF2CB36-FB51-42EB-9905-3EA4E844D567}"/>
              </a:ext>
            </a:extLst>
          </p:cNvPr>
          <p:cNvSpPr/>
          <p:nvPr/>
        </p:nvSpPr>
        <p:spPr>
          <a:xfrm>
            <a:off x="5212890" y="3800045"/>
            <a:ext cx="557212" cy="369319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행동</a:t>
            </a:r>
          </a:p>
        </p:txBody>
      </p:sp>
      <p:sp>
        <p:nvSpPr>
          <p:cNvPr id="42" name="화살표: 오른쪽 41">
            <a:extLst>
              <a:ext uri="{FF2B5EF4-FFF2-40B4-BE49-F238E27FC236}">
                <a16:creationId xmlns:a16="http://schemas.microsoft.com/office/drawing/2014/main" id="{DF6E5809-1B70-4024-BF4F-4F465AC8F9E9}"/>
              </a:ext>
            </a:extLst>
          </p:cNvPr>
          <p:cNvSpPr/>
          <p:nvPr/>
        </p:nvSpPr>
        <p:spPr>
          <a:xfrm>
            <a:off x="2590226" y="4942559"/>
            <a:ext cx="557212" cy="369319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지각</a:t>
            </a:r>
          </a:p>
        </p:txBody>
      </p:sp>
      <p:sp>
        <p:nvSpPr>
          <p:cNvPr id="44" name="화살표: 오른쪽 43">
            <a:extLst>
              <a:ext uri="{FF2B5EF4-FFF2-40B4-BE49-F238E27FC236}">
                <a16:creationId xmlns:a16="http://schemas.microsoft.com/office/drawing/2014/main" id="{9B97E44A-5DD0-4202-8E51-2F262B975BEB}"/>
              </a:ext>
            </a:extLst>
          </p:cNvPr>
          <p:cNvSpPr/>
          <p:nvPr/>
        </p:nvSpPr>
        <p:spPr>
          <a:xfrm>
            <a:off x="5212890" y="4676642"/>
            <a:ext cx="557212" cy="369319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행동</a:t>
            </a:r>
          </a:p>
        </p:txBody>
      </p:sp>
      <p:sp>
        <p:nvSpPr>
          <p:cNvPr id="45" name="화살표: 오른쪽 44">
            <a:extLst>
              <a:ext uri="{FF2B5EF4-FFF2-40B4-BE49-F238E27FC236}">
                <a16:creationId xmlns:a16="http://schemas.microsoft.com/office/drawing/2014/main" id="{A468272C-12B1-44D5-906F-564984281DBF}"/>
              </a:ext>
            </a:extLst>
          </p:cNvPr>
          <p:cNvSpPr/>
          <p:nvPr/>
        </p:nvSpPr>
        <p:spPr>
          <a:xfrm>
            <a:off x="2590226" y="5746075"/>
            <a:ext cx="557212" cy="369319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지각</a:t>
            </a:r>
          </a:p>
        </p:txBody>
      </p:sp>
      <p:sp>
        <p:nvSpPr>
          <p:cNvPr id="47" name="화살표: 오른쪽 46">
            <a:extLst>
              <a:ext uri="{FF2B5EF4-FFF2-40B4-BE49-F238E27FC236}">
                <a16:creationId xmlns:a16="http://schemas.microsoft.com/office/drawing/2014/main" id="{5F0BDFFE-517A-4CC1-800E-258560ED6020}"/>
              </a:ext>
            </a:extLst>
          </p:cNvPr>
          <p:cNvSpPr/>
          <p:nvPr/>
        </p:nvSpPr>
        <p:spPr>
          <a:xfrm>
            <a:off x="5212890" y="5553239"/>
            <a:ext cx="557212" cy="369319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행동</a:t>
            </a:r>
          </a:p>
        </p:txBody>
      </p:sp>
    </p:spTree>
    <p:extLst>
      <p:ext uri="{BB962C8B-B14F-4D97-AF65-F5344CB8AC3E}">
        <p14:creationId xmlns:p14="http://schemas.microsoft.com/office/powerpoint/2010/main" val="1875409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29" grpId="0" animBg="1"/>
      <p:bldP spid="35" grpId="0" animBg="1"/>
      <p:bldP spid="38" grpId="0" animBg="1"/>
      <p:bldP spid="42" grpId="0" animBg="1"/>
      <p:bldP spid="44" grpId="0" animBg="1"/>
      <p:bldP spid="45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635663" y="3487785"/>
            <a:ext cx="4242122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1500" dirty="0"/>
              <a:t>교통사고가 </a:t>
            </a:r>
            <a:r>
              <a:rPr lang="en-US" altLang="ko-KR" sz="1500" dirty="0"/>
              <a:t>90% </a:t>
            </a:r>
            <a:r>
              <a:rPr lang="ko-KR" altLang="en-US" sz="1500" dirty="0"/>
              <a:t>이상 감소</a:t>
            </a:r>
            <a:endParaRPr lang="en-US" altLang="ko-KR" sz="15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1500" dirty="0"/>
              <a:t>교통 체증이 많이 줄어 </a:t>
            </a:r>
            <a:r>
              <a:rPr lang="ko-KR" altLang="en-US" sz="1500" dirty="0" err="1"/>
              <a:t>듬</a:t>
            </a:r>
            <a:r>
              <a:rPr lang="en-US" altLang="ko-KR" sz="1500" dirty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ko-KR" sz="15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1500" dirty="0"/>
              <a:t>완벽한 자율 주행이 </a:t>
            </a:r>
            <a:r>
              <a:rPr lang="ko-KR" altLang="en-US" sz="1500" dirty="0" err="1"/>
              <a:t>가능하려면</a:t>
            </a:r>
            <a:r>
              <a:rPr lang="ko-KR" altLang="en-US" sz="1500" dirty="0"/>
              <a:t> 다양한 센서를 통해 도로의 모든 상황을 인식해야 함</a:t>
            </a:r>
            <a:r>
              <a:rPr lang="en-US" altLang="ko-KR" sz="1500" dirty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1500" dirty="0"/>
              <a:t>센서와 인식 기술의 발전을 통해 자동차는 여가 선용과 휴식 장소로의 변화도 꿈꿀 수 있음</a:t>
            </a:r>
            <a:r>
              <a:rPr lang="en-US" altLang="ko-KR" sz="1500" dirty="0"/>
              <a:t>.</a:t>
            </a:r>
            <a:endParaRPr lang="ko-KR" altLang="en-US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EECFE1-1A00-4D67-9FB4-22FC31915675}"/>
              </a:ext>
            </a:extLst>
          </p:cNvPr>
          <p:cNvSpPr txBox="1"/>
          <p:nvPr/>
        </p:nvSpPr>
        <p:spPr>
          <a:xfrm>
            <a:off x="383821" y="414615"/>
            <a:ext cx="4847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altLang="ko-K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인식</a:t>
            </a: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114300" y="6456115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20" y="1718906"/>
            <a:ext cx="783402" cy="7290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D34BE7-3774-4598-A3A3-025ABA019841}"/>
              </a:ext>
            </a:extLst>
          </p:cNvPr>
          <p:cNvSpPr txBox="1"/>
          <p:nvPr/>
        </p:nvSpPr>
        <p:spPr>
          <a:xfrm>
            <a:off x="1041722" y="1864924"/>
            <a:ext cx="8016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b="1">
                <a:latin typeface="+mj-ea"/>
                <a:ea typeface="+mj-ea"/>
              </a:defRPr>
            </a:lvl1pPr>
          </a:lstStyle>
          <a:p>
            <a:r>
              <a:rPr lang="ko-KR" altLang="en-US" spc="-150" dirty="0"/>
              <a:t>자율 주행 자동차가 보편화되면 삶에 어떤 변화를 가져올지 생각해 보자</a:t>
            </a:r>
            <a:r>
              <a:rPr lang="en-US" altLang="ko-KR" spc="-150" dirty="0"/>
              <a:t>.</a:t>
            </a:r>
            <a:endParaRPr lang="ko-KR" altLang="en-US" spc="-15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1A749D6-FFBD-4930-9C29-A37F04985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311" y="2732106"/>
            <a:ext cx="4250028" cy="3226158"/>
          </a:xfrm>
          <a:prstGeom prst="roundRect">
            <a:avLst>
              <a:gd name="adj" fmla="val 387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CC498A-ED9A-4436-901A-DF762AA57ADD}"/>
              </a:ext>
            </a:extLst>
          </p:cNvPr>
          <p:cNvSpPr txBox="1"/>
          <p:nvPr/>
        </p:nvSpPr>
        <p:spPr>
          <a:xfrm>
            <a:off x="4572000" y="2732106"/>
            <a:ext cx="4633912" cy="412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1800" b="1" spc="-150" dirty="0">
                <a:latin typeface="+mj-ea"/>
                <a:ea typeface="+mj-ea"/>
              </a:rPr>
              <a:t>자율 주행 자동차는 </a:t>
            </a:r>
            <a:r>
              <a:rPr lang="ko-KR" altLang="en-US" sz="1800" b="1" spc="-150" dirty="0">
                <a:solidFill>
                  <a:srgbClr val="FF4747"/>
                </a:solidFill>
                <a:latin typeface="+mj-ea"/>
                <a:ea typeface="+mj-ea"/>
              </a:rPr>
              <a:t>센서</a:t>
            </a:r>
            <a:r>
              <a:rPr lang="ko-KR" altLang="en-US" sz="1800" b="1" spc="-150" dirty="0">
                <a:latin typeface="+mj-ea"/>
                <a:ea typeface="+mj-ea"/>
              </a:rPr>
              <a:t>를 통해 상황을 인식</a:t>
            </a:r>
            <a:endParaRPr lang="en-US" altLang="ko-KR" sz="1800" b="1" spc="-15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91584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1BA3421-0DD8-4B90-AD5A-2E0CA3C83426}"/>
              </a:ext>
            </a:extLst>
          </p:cNvPr>
          <p:cNvSpPr txBox="1"/>
          <p:nvPr/>
        </p:nvSpPr>
        <p:spPr>
          <a:xfrm>
            <a:off x="7598780" y="447600"/>
            <a:ext cx="10764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50</a:t>
            </a:r>
            <a:r>
              <a:rPr lang="ko-KR" altLang="en-US" sz="2000" dirty="0"/>
              <a:t>쪽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50639" y="1694123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30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114300" y="6456115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1494" y="1197980"/>
            <a:ext cx="358815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2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031" y="1157472"/>
            <a:ext cx="431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인식</a:t>
            </a:r>
          </a:p>
        </p:txBody>
      </p:sp>
      <p:sp>
        <p:nvSpPr>
          <p:cNvPr id="16" name="사각형: 빗면 31">
            <a:extLst>
              <a:ext uri="{FF2B5EF4-FFF2-40B4-BE49-F238E27FC236}">
                <a16:creationId xmlns:a16="http://schemas.microsoft.com/office/drawing/2014/main" id="{EC8C3F52-3F91-4D4B-AA35-00C40B7EA76E}"/>
              </a:ext>
            </a:extLst>
          </p:cNvPr>
          <p:cNvSpPr/>
          <p:nvPr/>
        </p:nvSpPr>
        <p:spPr>
          <a:xfrm>
            <a:off x="625031" y="2277507"/>
            <a:ext cx="7932540" cy="163132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E9487B-285C-4CBA-B186-DD8DD36EE657}"/>
              </a:ext>
            </a:extLst>
          </p:cNvPr>
          <p:cNvSpPr txBox="1"/>
          <p:nvPr/>
        </p:nvSpPr>
        <p:spPr>
          <a:xfrm>
            <a:off x="1075527" y="2548916"/>
            <a:ext cx="7061908" cy="10885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2800" b="1" i="0" u="none" strike="noStrike" baseline="0">
                <a:latin typeface="YDVYMjOStd13"/>
              </a:defRPr>
            </a:lvl1pPr>
          </a:lstStyle>
          <a:p>
            <a:r>
              <a:rPr lang="ko-KR" altLang="en-US" spc="-150" dirty="0"/>
              <a:t>환경 정보를 통해 대상을 분별하고 비교</a:t>
            </a:r>
            <a:r>
              <a:rPr lang="en-US" altLang="ko-KR" spc="-150" dirty="0"/>
              <a:t>, </a:t>
            </a:r>
            <a:r>
              <a:rPr lang="ko-KR" altLang="en-US" spc="-150" dirty="0"/>
              <a:t>판단</a:t>
            </a:r>
            <a:r>
              <a:rPr lang="en-US" altLang="ko-KR" spc="-150" dirty="0"/>
              <a:t>, </a:t>
            </a:r>
            <a:r>
              <a:rPr lang="ko-KR" altLang="en-US" spc="-150" dirty="0"/>
              <a:t>추론 등의 과정을 거쳐 대상을 이해하는 과정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6F7049-FE2E-4455-8F6A-FF7A16A023D2}"/>
              </a:ext>
            </a:extLst>
          </p:cNvPr>
          <p:cNvSpPr txBox="1"/>
          <p:nvPr/>
        </p:nvSpPr>
        <p:spPr>
          <a:xfrm>
            <a:off x="906623" y="4899854"/>
            <a:ext cx="7343775" cy="794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사물의 외면적인 특징을 이해하여 사물에 대해 파악하고 </a:t>
            </a:r>
            <a:br>
              <a:rPr lang="en-US" altLang="ko-KR" sz="20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</a:br>
            <a:r>
              <a:rPr lang="ko-KR" altLang="en-US" sz="20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판단하여 안다는 것을 나타낼 때 사용하는 개념</a:t>
            </a:r>
            <a:endParaRPr lang="ko-KR" altLang="en-US" sz="2000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22" name="화살표: 아래쪽 21">
            <a:extLst>
              <a:ext uri="{FF2B5EF4-FFF2-40B4-BE49-F238E27FC236}">
                <a16:creationId xmlns:a16="http://schemas.microsoft.com/office/drawing/2014/main" id="{553D4702-95B1-49F3-AAA0-E080FF0538E9}"/>
              </a:ext>
            </a:extLst>
          </p:cNvPr>
          <p:cNvSpPr/>
          <p:nvPr/>
        </p:nvSpPr>
        <p:spPr>
          <a:xfrm>
            <a:off x="4390422" y="4223475"/>
            <a:ext cx="363156" cy="468412"/>
          </a:xfrm>
          <a:prstGeom prst="down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066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7598780" y="451413"/>
            <a:ext cx="10764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50</a:t>
            </a:r>
            <a:r>
              <a:rPr lang="ko-KR" altLang="en-US" sz="2000" dirty="0"/>
              <a:t>쪽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50639" y="1694123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31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00025" y="115747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2">
                    <a:lumMod val="25000"/>
                  </a:schemeClr>
                </a:solidFill>
              </a:rPr>
              <a:t>(1) </a:t>
            </a:r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인식 과정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1CA47A-D544-438A-8B1D-6DB9300FAFDA}"/>
              </a:ext>
            </a:extLst>
          </p:cNvPr>
          <p:cNvSpPr txBox="1"/>
          <p:nvPr/>
        </p:nvSpPr>
        <p:spPr>
          <a:xfrm>
            <a:off x="245623" y="1854013"/>
            <a:ext cx="8784077" cy="4542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0" b="0" i="0" u="none" strike="noStrike" spc="-150" baseline="0" dirty="0">
                <a:latin typeface="+mn-ea"/>
              </a:rPr>
              <a:t>지능 에이전트도 인간이 정보를 통해 감정을 인식하는 방식과 유사한 방식으로 감정 인식</a:t>
            </a:r>
            <a:endParaRPr lang="en-US" altLang="ko-KR" sz="1800" b="0" i="0" u="none" strike="noStrike" spc="-150" baseline="0" dirty="0"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5D646BF-D4CB-499D-BF81-96AC1605B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" y="2543963"/>
            <a:ext cx="5767388" cy="27410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29DDB6-FEE5-4636-BCB3-0C8DED995198}"/>
              </a:ext>
            </a:extLst>
          </p:cNvPr>
          <p:cNvSpPr txBox="1"/>
          <p:nvPr/>
        </p:nvSpPr>
        <p:spPr>
          <a:xfrm>
            <a:off x="6251379" y="2799438"/>
            <a:ext cx="2694802" cy="25336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0" b="0" i="0" u="none" strike="noStrike" spc="-150" baseline="0" dirty="0">
                <a:latin typeface="+mn-ea"/>
              </a:rPr>
              <a:t>카메라 센서로 모나리자 그림 캡처 후 얼굴 탐지 </a:t>
            </a:r>
            <a:br>
              <a:rPr lang="en-US" altLang="ko-KR" sz="1800" b="0" i="0" u="none" strike="noStrike" spc="-150" baseline="0" dirty="0">
                <a:latin typeface="+mn-ea"/>
              </a:rPr>
            </a:br>
            <a:r>
              <a:rPr lang="en-US" altLang="ko-KR" sz="1800" b="0" i="0" u="none" strike="noStrike" spc="-150" baseline="0" dirty="0">
                <a:latin typeface="+mn-ea"/>
                <a:sym typeface="Wingdings" panose="05000000000000000000" pitchFamily="2" charset="2"/>
              </a:rPr>
              <a:t> </a:t>
            </a:r>
            <a:r>
              <a:rPr lang="ko-KR" altLang="en-US" sz="1800" b="0" i="0" u="none" strike="noStrike" spc="-150" baseline="0" dirty="0">
                <a:latin typeface="+mn-ea"/>
                <a:sym typeface="Wingdings" panose="05000000000000000000" pitchFamily="2" charset="2"/>
              </a:rPr>
              <a:t>표정 특징 추출 </a:t>
            </a:r>
            <a:br>
              <a:rPr lang="en-US" altLang="ko-KR" sz="1800" b="0" i="0" u="none" strike="noStrike" spc="-150" baseline="0" dirty="0">
                <a:latin typeface="+mn-ea"/>
                <a:sym typeface="Wingdings" panose="05000000000000000000" pitchFamily="2" charset="2"/>
              </a:rPr>
            </a:br>
            <a:r>
              <a:rPr lang="en-US" altLang="ko-KR" sz="1800" b="0" i="0" u="none" strike="noStrike" spc="-150" baseline="0" dirty="0">
                <a:latin typeface="+mn-ea"/>
                <a:sym typeface="Wingdings" panose="05000000000000000000" pitchFamily="2" charset="2"/>
              </a:rPr>
              <a:t> </a:t>
            </a:r>
            <a:r>
              <a:rPr lang="ko-KR" altLang="en-US" sz="1800" b="0" i="0" u="none" strike="noStrike" spc="-150" baseline="0" dirty="0">
                <a:latin typeface="+mn-ea"/>
                <a:sym typeface="Wingdings" panose="05000000000000000000" pitchFamily="2" charset="2"/>
              </a:rPr>
              <a:t>학습에 의한 정보와 비교</a:t>
            </a:r>
            <a:r>
              <a:rPr lang="en-US" altLang="ko-KR" sz="1800" b="0" i="0" u="none" strike="noStrike" spc="-150" baseline="0" dirty="0">
                <a:latin typeface="+mn-ea"/>
                <a:sym typeface="Wingdings" panose="05000000000000000000" pitchFamily="2" charset="2"/>
              </a:rPr>
              <a:t>, </a:t>
            </a:r>
            <a:r>
              <a:rPr lang="ko-KR" altLang="en-US" sz="1800" b="0" i="0" u="none" strike="noStrike" spc="-150" baseline="0" dirty="0">
                <a:latin typeface="+mn-ea"/>
                <a:sym typeface="Wingdings" panose="05000000000000000000" pitchFamily="2" charset="2"/>
              </a:rPr>
              <a:t>판단</a:t>
            </a:r>
            <a:r>
              <a:rPr lang="en-US" altLang="ko-KR" sz="1800" b="0" i="0" u="none" strike="noStrike" spc="-150" baseline="0" dirty="0">
                <a:latin typeface="+mn-ea"/>
                <a:sym typeface="Wingdings" panose="05000000000000000000" pitchFamily="2" charset="2"/>
              </a:rPr>
              <a:t>, </a:t>
            </a:r>
            <a:r>
              <a:rPr lang="ko-KR" altLang="en-US" sz="1800" b="0" i="0" u="none" strike="noStrike" spc="-150" baseline="0" dirty="0">
                <a:latin typeface="+mn-ea"/>
                <a:sym typeface="Wingdings" panose="05000000000000000000" pitchFamily="2" charset="2"/>
              </a:rPr>
              <a:t>추론 </a:t>
            </a:r>
            <a:br>
              <a:rPr lang="en-US" altLang="ko-KR" sz="1800" b="0" i="0" u="none" strike="noStrike" spc="-150" baseline="0" dirty="0">
                <a:latin typeface="+mn-ea"/>
                <a:sym typeface="Wingdings" panose="05000000000000000000" pitchFamily="2" charset="2"/>
              </a:rPr>
            </a:br>
            <a:r>
              <a:rPr lang="en-US" altLang="ko-KR" sz="1800" b="0" i="0" u="none" strike="noStrike" spc="-150" baseline="0" dirty="0">
                <a:latin typeface="+mn-ea"/>
                <a:sym typeface="Wingdings" panose="05000000000000000000" pitchFamily="2" charset="2"/>
              </a:rPr>
              <a:t> </a:t>
            </a:r>
            <a:r>
              <a:rPr lang="ko-KR" altLang="en-US" sz="1800" b="0" i="0" u="none" strike="noStrike" spc="-150" baseline="0" dirty="0">
                <a:latin typeface="+mn-ea"/>
                <a:sym typeface="Wingdings" panose="05000000000000000000" pitchFamily="2" charset="2"/>
              </a:rPr>
              <a:t>감정 인식</a:t>
            </a:r>
            <a:endParaRPr lang="en-US" altLang="ko-KR" sz="1800" b="0" i="0" u="none" strike="noStrike" spc="-150" baseline="0" dirty="0">
              <a:latin typeface="+mn-ea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34F0DB75-164A-49D4-984F-39B0B9C983F6}"/>
              </a:ext>
            </a:extLst>
          </p:cNvPr>
          <p:cNvSpPr/>
          <p:nvPr/>
        </p:nvSpPr>
        <p:spPr>
          <a:xfrm>
            <a:off x="311331" y="2457692"/>
            <a:ext cx="8634850" cy="3106529"/>
          </a:xfrm>
          <a:prstGeom prst="roundRect">
            <a:avLst>
              <a:gd name="adj" fmla="val 4103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사각형 설명선 30">
            <a:extLst>
              <a:ext uri="{FF2B5EF4-FFF2-40B4-BE49-F238E27FC236}">
                <a16:creationId xmlns:a16="http://schemas.microsoft.com/office/drawing/2014/main" id="{0CC66748-11F4-4A3C-91BD-0D425C7F8D0E}"/>
              </a:ext>
            </a:extLst>
          </p:cNvPr>
          <p:cNvSpPr/>
          <p:nvPr/>
        </p:nvSpPr>
        <p:spPr>
          <a:xfrm>
            <a:off x="197819" y="2347217"/>
            <a:ext cx="2911756" cy="801062"/>
          </a:xfrm>
          <a:prstGeom prst="wedgeRectCallout">
            <a:avLst>
              <a:gd name="adj1" fmla="val -25864"/>
              <a:gd name="adj2" fmla="val 103608"/>
            </a:avLst>
          </a:prstGeom>
          <a:solidFill>
            <a:srgbClr val="E0F0E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>
                <a:solidFill>
                  <a:srgbClr val="C00000"/>
                </a:solidFill>
              </a:rPr>
              <a:t>얼굴의 위치 탐지 방법을 보통 왼쪽 상단에서 오른쪽 하단까지 사각형 박스가 이동하면서 얼굴 윤곽을 찾아요</a:t>
            </a:r>
            <a:r>
              <a:rPr lang="en-US" altLang="ko-KR" sz="1200" b="1" dirty="0">
                <a:solidFill>
                  <a:srgbClr val="C00000"/>
                </a:solidFill>
              </a:rPr>
              <a:t>.</a:t>
            </a:r>
            <a:endParaRPr lang="ko-KR" altLang="en-US" sz="1200" b="1" dirty="0">
              <a:solidFill>
                <a:srgbClr val="C00000"/>
              </a:solidFill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CA41BA2-BF34-4FE7-87FC-87C6888C689A}"/>
              </a:ext>
            </a:extLst>
          </p:cNvPr>
          <p:cNvGrpSpPr/>
          <p:nvPr/>
        </p:nvGrpSpPr>
        <p:grpSpPr>
          <a:xfrm>
            <a:off x="0" y="5759570"/>
            <a:ext cx="9144000" cy="696545"/>
            <a:chOff x="0" y="5759570"/>
            <a:chExt cx="9144000" cy="696545"/>
          </a:xfrm>
        </p:grpSpPr>
        <p:cxnSp>
          <p:nvCxnSpPr>
            <p:cNvPr id="69" name="직선 연결선 68">
              <a:extLst>
                <a:ext uri="{FF2B5EF4-FFF2-40B4-BE49-F238E27FC236}">
                  <a16:creationId xmlns:a16="http://schemas.microsoft.com/office/drawing/2014/main" id="{CE46840B-7A26-4CB9-9FDA-CF9F642BF3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56115"/>
              <a:ext cx="914400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3F5B509A-0AF7-49E2-BC4F-CEF20EAFF05B}"/>
                </a:ext>
              </a:extLst>
            </p:cNvPr>
            <p:cNvSpPr/>
            <p:nvPr/>
          </p:nvSpPr>
          <p:spPr>
            <a:xfrm>
              <a:off x="311331" y="5762975"/>
              <a:ext cx="8634850" cy="638178"/>
            </a:xfrm>
            <a:prstGeom prst="roundRect">
              <a:avLst>
                <a:gd name="adj" fmla="val 512"/>
              </a:avLst>
            </a:prstGeom>
            <a:noFill/>
            <a:ln>
              <a:solidFill>
                <a:srgbClr val="FF47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38FCF8-5D2D-4E88-8E94-AC78A4439214}"/>
                </a:ext>
              </a:extLst>
            </p:cNvPr>
            <p:cNvSpPr txBox="1"/>
            <p:nvPr/>
          </p:nvSpPr>
          <p:spPr>
            <a:xfrm>
              <a:off x="1451029" y="5759570"/>
              <a:ext cx="7391767" cy="661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spc="-150" dirty="0"/>
                <a:t>스마트홈 시스템</a:t>
              </a:r>
              <a:r>
                <a:rPr lang="en-US" altLang="ko-KR" sz="1600" spc="-150" dirty="0"/>
                <a:t>  :  </a:t>
              </a:r>
              <a:r>
                <a:rPr lang="ko-KR" altLang="en-US" sz="1600" spc="-150" dirty="0"/>
                <a:t>감정에 따라 집안의 분위기 조절</a:t>
              </a:r>
              <a:endParaRPr lang="en-US" altLang="ko-KR" sz="1600" spc="-150" dirty="0"/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spc="-150" dirty="0"/>
                <a:t>자율 주행 자동차 </a:t>
              </a:r>
              <a:r>
                <a:rPr lang="en-US" altLang="ko-KR" sz="1600" spc="-150" dirty="0"/>
                <a:t>:  </a:t>
              </a:r>
              <a:r>
                <a:rPr lang="ko-KR" altLang="en-US" sz="1600" spc="-150" dirty="0"/>
                <a:t>탑승자의 감정에 따라 밝은 음악을 들려주거나</a:t>
              </a:r>
              <a:r>
                <a:rPr lang="en-US" altLang="ko-KR" sz="1600" spc="-150" dirty="0"/>
                <a:t> </a:t>
              </a:r>
              <a:r>
                <a:rPr lang="ko-KR" altLang="en-US" sz="1600" spc="-150" dirty="0"/>
                <a:t>잠시 </a:t>
              </a:r>
              <a:r>
                <a:rPr lang="ko-KR" altLang="en-US" sz="1600" spc="-150" dirty="0" err="1"/>
                <a:t>쉬어가라고</a:t>
              </a:r>
              <a:r>
                <a:rPr lang="ko-KR" altLang="en-US" sz="1600" spc="-150" dirty="0"/>
                <a:t> 안내</a:t>
              </a: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2860D50-D6E9-4D51-891E-AB302EF1B0BE}"/>
                </a:ext>
              </a:extLst>
            </p:cNvPr>
            <p:cNvSpPr/>
            <p:nvPr/>
          </p:nvSpPr>
          <p:spPr>
            <a:xfrm>
              <a:off x="311331" y="5759570"/>
              <a:ext cx="1060269" cy="638178"/>
            </a:xfrm>
            <a:prstGeom prst="rect">
              <a:avLst/>
            </a:prstGeom>
            <a:solidFill>
              <a:srgbClr val="E63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spc="-150" dirty="0">
                  <a:solidFill>
                    <a:schemeClr val="bg1"/>
                  </a:solidFill>
                </a:rPr>
                <a:t>감정 인식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1D10FAD-C259-4C7F-A7D8-60158469A566}"/>
              </a:ext>
            </a:extLst>
          </p:cNvPr>
          <p:cNvSpPr txBox="1"/>
          <p:nvPr/>
        </p:nvSpPr>
        <p:spPr>
          <a:xfrm>
            <a:off x="2765251" y="5361974"/>
            <a:ext cx="372700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600" b="0" i="0" u="none" strike="noStrike" baseline="0" dirty="0">
                <a:solidFill>
                  <a:srgbClr val="E6339A"/>
                </a:solidFill>
                <a:latin typeface="+mn-ea"/>
              </a:rPr>
              <a:t>그림 </a:t>
            </a:r>
            <a:r>
              <a:rPr lang="en-US" altLang="ko-KR" sz="1600" b="0" i="0" u="none" strike="noStrike" baseline="0" dirty="0">
                <a:solidFill>
                  <a:srgbClr val="E6339A"/>
                </a:solidFill>
                <a:latin typeface="+mn-ea"/>
              </a:rPr>
              <a:t>Ⅱ-2 </a:t>
            </a:r>
            <a:r>
              <a:rPr lang="ko-KR" altLang="en-US" sz="1600" b="0" i="0" u="none" strike="noStrike" baseline="0" dirty="0">
                <a:solidFill>
                  <a:srgbClr val="000000"/>
                </a:solidFill>
                <a:latin typeface="+mn-ea"/>
              </a:rPr>
              <a:t>지능 에이전트의 인식 과정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46483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0F63C61-6266-4953-827E-9A3F8193B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917" y="2986036"/>
            <a:ext cx="2096166" cy="32716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598780" y="451413"/>
            <a:ext cx="10764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50</a:t>
            </a:r>
            <a:r>
              <a:rPr lang="ko-KR" altLang="en-US" sz="2000" dirty="0"/>
              <a:t>쪽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50639" y="1694123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32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00025" y="115747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2">
                    <a:lumMod val="25000"/>
                  </a:schemeClr>
                </a:solidFill>
              </a:rPr>
              <a:t>(1) </a:t>
            </a:r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인식 과정</a:t>
            </a: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ACAAB92A-805F-47DE-AC52-0A1BF4398BF4}"/>
              </a:ext>
            </a:extLst>
          </p:cNvPr>
          <p:cNvSpPr/>
          <p:nvPr/>
        </p:nvSpPr>
        <p:spPr>
          <a:xfrm>
            <a:off x="1092129" y="2140301"/>
            <a:ext cx="6543053" cy="7078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solidFill>
                  <a:srgbClr val="FF0000"/>
                </a:solidFill>
              </a:rPr>
              <a:t> Q. </a:t>
            </a:r>
            <a:r>
              <a:rPr lang="ko-KR" altLang="en-US" sz="2400" dirty="0">
                <a:solidFill>
                  <a:schemeClr val="bg1"/>
                </a:solidFill>
              </a:rPr>
              <a:t>인식 단계에서 가장 중요한 과정은</a:t>
            </a:r>
            <a:r>
              <a:rPr lang="en-US" altLang="ko-KR" sz="2400" dirty="0">
                <a:solidFill>
                  <a:schemeClr val="bg1"/>
                </a:solidFill>
              </a:rPr>
              <a:t>?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429FA4A8-F522-4A58-8146-8100EFF85D67}"/>
              </a:ext>
            </a:extLst>
          </p:cNvPr>
          <p:cNvSpPr/>
          <p:nvPr/>
        </p:nvSpPr>
        <p:spPr>
          <a:xfrm>
            <a:off x="3286714" y="4288509"/>
            <a:ext cx="2571161" cy="1013557"/>
          </a:xfrm>
          <a:prstGeom prst="roundRect">
            <a:avLst>
              <a:gd name="adj" fmla="val 961"/>
            </a:avLst>
          </a:prstGeom>
          <a:noFill/>
          <a:ln w="38100" cap="flat" cmpd="sng" algn="ctr">
            <a:solidFill>
              <a:srgbClr val="FF434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9BD84-DEB6-422F-944F-28E55288458A}"/>
              </a:ext>
            </a:extLst>
          </p:cNvPr>
          <p:cNvSpPr txBox="1"/>
          <p:nvPr/>
        </p:nvSpPr>
        <p:spPr>
          <a:xfrm>
            <a:off x="5870307" y="4902267"/>
            <a:ext cx="2502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>
                <a:solidFill>
                  <a:srgbClr val="FF4343"/>
                </a:solidFill>
              </a:rPr>
              <a:t>특징 추출 단계</a:t>
            </a:r>
          </a:p>
        </p:txBody>
      </p:sp>
    </p:spTree>
    <p:extLst>
      <p:ext uri="{BB962C8B-B14F-4D97-AF65-F5344CB8AC3E}">
        <p14:creationId xmlns:p14="http://schemas.microsoft.com/office/powerpoint/2010/main" val="586243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7598780" y="451413"/>
            <a:ext cx="10764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50</a:t>
            </a:r>
            <a:r>
              <a:rPr lang="ko-KR" altLang="en-US" sz="2000" dirty="0"/>
              <a:t>쪽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50639" y="1694123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33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00025" y="115747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2">
                    <a:lumMod val="25000"/>
                  </a:schemeClr>
                </a:solidFill>
              </a:rPr>
              <a:t>(1) </a:t>
            </a:r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인식 과정</a:t>
            </a: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F34D921-E0DA-4CE5-AC2F-CB07870F7F67}"/>
              </a:ext>
            </a:extLst>
          </p:cNvPr>
          <p:cNvSpPr txBox="1"/>
          <p:nvPr/>
        </p:nvSpPr>
        <p:spPr>
          <a:xfrm>
            <a:off x="4759486" y="5906325"/>
            <a:ext cx="2574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0" i="0" u="none" strike="noStrike" baseline="0" dirty="0">
                <a:solidFill>
                  <a:srgbClr val="E6339A"/>
                </a:solidFill>
                <a:latin typeface="TTBlogL"/>
              </a:rPr>
              <a:t>그림 </a:t>
            </a:r>
            <a:r>
              <a:rPr lang="en-US" altLang="ko-KR" sz="1800" b="0" i="0" u="none" strike="noStrike" baseline="0" dirty="0">
                <a:solidFill>
                  <a:srgbClr val="E6339A"/>
                </a:solidFill>
                <a:latin typeface="TTSoomyungjoSB"/>
              </a:rPr>
              <a:t>Ⅱ</a:t>
            </a:r>
            <a:r>
              <a:rPr lang="en-US" altLang="ko-KR" sz="1800" b="0" i="0" u="none" strike="noStrike" baseline="0" dirty="0">
                <a:solidFill>
                  <a:srgbClr val="E6339A"/>
                </a:solidFill>
                <a:latin typeface="TTBlogL"/>
              </a:rPr>
              <a:t>-3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TTBlogL"/>
              </a:rPr>
              <a:t>다양한 표정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A19830-70A3-46C5-8127-7F0D09DB678F}"/>
              </a:ext>
            </a:extLst>
          </p:cNvPr>
          <p:cNvSpPr txBox="1"/>
          <p:nvPr/>
        </p:nvSpPr>
        <p:spPr>
          <a:xfrm>
            <a:off x="5374481" y="2458436"/>
            <a:ext cx="308673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800" b="0" i="0" u="none" strike="noStrike" baseline="0" dirty="0">
                <a:latin typeface="YDVYMjOStd13"/>
              </a:rPr>
              <a:t>인간은 감정에 따라 </a:t>
            </a:r>
            <a:br>
              <a:rPr lang="en-US" altLang="ko-KR" sz="1800" b="0" i="0" u="none" strike="noStrike" baseline="0" dirty="0">
                <a:latin typeface="YDVYMjOStd13"/>
              </a:rPr>
            </a:br>
            <a:r>
              <a:rPr lang="ko-KR" altLang="en-US" sz="1800" b="0" i="0" u="none" strike="noStrike" baseline="0" dirty="0">
                <a:latin typeface="YDVYMjOStd13"/>
              </a:rPr>
              <a:t>얼굴에 기쁨</a:t>
            </a:r>
            <a:r>
              <a:rPr lang="en-US" altLang="ko-KR" sz="1800" b="0" i="0" u="none" strike="noStrike" baseline="0" dirty="0">
                <a:latin typeface="YDVYMjOStd13"/>
              </a:rPr>
              <a:t>, </a:t>
            </a:r>
            <a:r>
              <a:rPr lang="ko-KR" altLang="en-US" sz="1800" b="0" i="0" u="none" strike="noStrike" baseline="0" dirty="0">
                <a:latin typeface="YDVYMjOStd13"/>
              </a:rPr>
              <a:t>놀람</a:t>
            </a:r>
            <a:r>
              <a:rPr lang="en-US" altLang="ko-KR" sz="1800" b="0" i="0" u="none" strike="noStrike" baseline="0" dirty="0">
                <a:latin typeface="YDVYMjOStd13"/>
              </a:rPr>
              <a:t>, </a:t>
            </a:r>
            <a:r>
              <a:rPr lang="ko-KR" altLang="en-US" sz="1800" b="0" i="0" u="none" strike="noStrike" baseline="0" dirty="0">
                <a:latin typeface="YDVYMjOStd13"/>
              </a:rPr>
              <a:t>슬픔</a:t>
            </a:r>
            <a:r>
              <a:rPr lang="en-US" altLang="ko-KR" sz="1800" b="0" i="0" u="none" strike="noStrike" baseline="0" dirty="0">
                <a:latin typeface="YDVYMjOStd13"/>
              </a:rPr>
              <a:t>, </a:t>
            </a:r>
            <a:r>
              <a:rPr lang="ko-KR" altLang="en-US" sz="1800" b="0" i="0" u="none" strike="noStrike" baseline="0" dirty="0">
                <a:latin typeface="YDVYMjOStd13"/>
              </a:rPr>
              <a:t>화남의 표정이 </a:t>
            </a:r>
            <a:r>
              <a:rPr lang="ko-KR" altLang="en-US" dirty="0">
                <a:latin typeface="YDVYMjOStd13"/>
              </a:rPr>
              <a:t>나타남</a:t>
            </a:r>
            <a:r>
              <a:rPr lang="en-US" altLang="ko-KR" dirty="0">
                <a:latin typeface="YDVYMjOStd13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8AC30D-FFD2-4302-99D2-EE5B1125D540}"/>
              </a:ext>
            </a:extLst>
          </p:cNvPr>
          <p:cNvSpPr txBox="1"/>
          <p:nvPr/>
        </p:nvSpPr>
        <p:spPr>
          <a:xfrm>
            <a:off x="5374481" y="4262132"/>
            <a:ext cx="308673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800" b="0" i="0" u="none" strike="noStrike" baseline="0" dirty="0">
                <a:latin typeface="YDVYMjOStd13"/>
              </a:rPr>
              <a:t>이 표정에 따라 </a:t>
            </a:r>
            <a:br>
              <a:rPr lang="en-US" altLang="ko-KR" sz="1800" b="0" i="0" u="none" strike="noStrike" baseline="0" dirty="0">
                <a:latin typeface="YDVYMjOStd13"/>
              </a:rPr>
            </a:br>
            <a:r>
              <a:rPr lang="ko-KR" altLang="en-US" sz="1800" b="0" i="0" u="none" strike="noStrike" baseline="0" dirty="0">
                <a:latin typeface="YDVYMjOStd13"/>
              </a:rPr>
              <a:t>눈</a:t>
            </a:r>
            <a:r>
              <a:rPr lang="en-US" altLang="ko-KR" sz="1800" b="0" i="0" u="none" strike="noStrike" baseline="0" dirty="0">
                <a:latin typeface="YDVYMjOStd13"/>
              </a:rPr>
              <a:t>, </a:t>
            </a:r>
            <a:r>
              <a:rPr lang="ko-KR" altLang="en-US" sz="1800" b="0" i="0" u="none" strike="noStrike" baseline="0" dirty="0">
                <a:latin typeface="YDVYMjOStd13"/>
              </a:rPr>
              <a:t>눈썹</a:t>
            </a:r>
            <a:r>
              <a:rPr lang="en-US" altLang="ko-KR" sz="1800" b="0" i="0" u="none" strike="noStrike" baseline="0" dirty="0">
                <a:latin typeface="YDVYMjOStd13"/>
              </a:rPr>
              <a:t>, </a:t>
            </a:r>
            <a:r>
              <a:rPr lang="ko-KR" altLang="en-US" sz="1800" b="0" i="0" u="none" strike="noStrike" baseline="0" dirty="0">
                <a:latin typeface="YDVYMjOStd13"/>
              </a:rPr>
              <a:t>입술 등의 </a:t>
            </a:r>
            <a:br>
              <a:rPr lang="en-US" altLang="ko-KR" sz="1800" b="0" i="0" u="none" strike="noStrike" baseline="0" dirty="0">
                <a:latin typeface="YDVYMjOStd13"/>
              </a:rPr>
            </a:br>
            <a:r>
              <a:rPr lang="ko-KR" altLang="en-US" sz="1800" b="0" i="0" u="none" strike="noStrike" baseline="0" dirty="0">
                <a:latin typeface="YDVYMjOStd13"/>
              </a:rPr>
              <a:t>위치가 달라짐</a:t>
            </a:r>
            <a:r>
              <a:rPr lang="en-US" altLang="ko-KR" sz="1800" b="0" i="0" u="none" strike="noStrike" baseline="0" dirty="0">
                <a:latin typeface="YDVYMjOStd13"/>
              </a:rPr>
              <a:t>.</a:t>
            </a:r>
            <a:endParaRPr lang="ko-KR" altLang="en-US" dirty="0"/>
          </a:p>
        </p:txBody>
      </p:sp>
      <p:sp>
        <p:nvSpPr>
          <p:cNvPr id="16" name="화살표: 아래쪽 15">
            <a:extLst>
              <a:ext uri="{FF2B5EF4-FFF2-40B4-BE49-F238E27FC236}">
                <a16:creationId xmlns:a16="http://schemas.microsoft.com/office/drawing/2014/main" id="{5FB53804-F7CB-49DB-B21C-BD0DBE72CA04}"/>
              </a:ext>
            </a:extLst>
          </p:cNvPr>
          <p:cNvSpPr/>
          <p:nvPr/>
        </p:nvSpPr>
        <p:spPr>
          <a:xfrm>
            <a:off x="6713059" y="3556572"/>
            <a:ext cx="409575" cy="487305"/>
          </a:xfrm>
          <a:prstGeom prst="downArrow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875C0DE0-3361-4BF3-ACE1-101D3D825BEC}"/>
              </a:ext>
            </a:extLst>
          </p:cNvPr>
          <p:cNvGrpSpPr/>
          <p:nvPr/>
        </p:nvGrpSpPr>
        <p:grpSpPr>
          <a:xfrm>
            <a:off x="682786" y="1727241"/>
            <a:ext cx="4183826" cy="4545782"/>
            <a:chOff x="-242285" y="1208095"/>
            <a:chExt cx="5153025" cy="5598829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159CA8DD-3B93-4C83-89FE-AF939C607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42285" y="4044674"/>
              <a:ext cx="5153025" cy="276225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B83BA5B2-3338-4327-A6C5-D8607466B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42285" y="1208095"/>
              <a:ext cx="5048250" cy="2876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8927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B98351C-D622-4303-A6E3-3D2DE4EAE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1" y="4530989"/>
            <a:ext cx="7750336" cy="168113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598780" y="451413"/>
            <a:ext cx="10764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51</a:t>
            </a:r>
            <a:r>
              <a:rPr lang="ko-KR" altLang="en-US" sz="2000" dirty="0"/>
              <a:t>쪽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50639" y="1694123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34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00025" y="115747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2">
                    <a:lumMod val="25000"/>
                  </a:schemeClr>
                </a:solidFill>
              </a:rPr>
              <a:t>(1) </a:t>
            </a:r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인식 과정</a:t>
            </a: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화살표: 아래쪽 19">
            <a:extLst>
              <a:ext uri="{FF2B5EF4-FFF2-40B4-BE49-F238E27FC236}">
                <a16:creationId xmlns:a16="http://schemas.microsoft.com/office/drawing/2014/main" id="{C93992C2-E36D-4002-A3F3-C38D0346E6A5}"/>
              </a:ext>
            </a:extLst>
          </p:cNvPr>
          <p:cNvSpPr/>
          <p:nvPr/>
        </p:nvSpPr>
        <p:spPr>
          <a:xfrm>
            <a:off x="4363656" y="4024380"/>
            <a:ext cx="409575" cy="376333"/>
          </a:xfrm>
          <a:prstGeom prst="downArrow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908FDE-8AF3-4495-B1FF-98E1DE73D757}"/>
              </a:ext>
            </a:extLst>
          </p:cNvPr>
          <p:cNvSpPr txBox="1"/>
          <p:nvPr/>
        </p:nvSpPr>
        <p:spPr>
          <a:xfrm>
            <a:off x="723900" y="5466390"/>
            <a:ext cx="7750336" cy="724365"/>
          </a:xfrm>
          <a:prstGeom prst="rect">
            <a:avLst/>
          </a:prstGeom>
          <a:solidFill>
            <a:srgbClr val="008E40">
              <a:alpha val="72549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800" i="0" u="none" strike="noStrike" spc="-15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얼굴의 일부분을 가려도 표정의 특징만 뽑아내면 </a:t>
            </a:r>
            <a:endParaRPr lang="en-US" altLang="ko-KR" sz="1800" i="0" u="none" strike="noStrike" spc="-15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800" i="0" u="none" strike="noStrike" spc="-15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감정을 인식하는 데 전혀 문제가 없음을 알 수 있다</a:t>
            </a:r>
            <a:r>
              <a:rPr lang="en-US" altLang="ko-KR" sz="1800" i="0" u="none" strike="noStrike" spc="-15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  <a:endParaRPr lang="ko-KR" altLang="en-US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9CD8C59-15EA-4C7A-8FB5-E77E19D1B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61" y="1728498"/>
            <a:ext cx="7915275" cy="226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10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13253432-0302-400F-93F8-E66122EAF6A4}"/>
              </a:ext>
            </a:extLst>
          </p:cNvPr>
          <p:cNvSpPr/>
          <p:nvPr/>
        </p:nvSpPr>
        <p:spPr>
          <a:xfrm>
            <a:off x="429830" y="2442378"/>
            <a:ext cx="7618795" cy="90740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7598780" y="451413"/>
            <a:ext cx="10764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51</a:t>
            </a:r>
            <a:r>
              <a:rPr lang="ko-KR" altLang="en-US" sz="2000" dirty="0"/>
              <a:t>쪽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50639" y="1694123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35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00025" y="115747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2">
                    <a:lumMod val="25000"/>
                  </a:schemeClr>
                </a:solidFill>
              </a:rPr>
              <a:t>(1) </a:t>
            </a:r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인식 과정</a:t>
            </a: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A74A7EC-3B03-4BE6-853C-CE1297E4D8FC}"/>
              </a:ext>
            </a:extLst>
          </p:cNvPr>
          <p:cNvSpPr txBox="1"/>
          <p:nvPr/>
        </p:nvSpPr>
        <p:spPr>
          <a:xfrm>
            <a:off x="412528" y="1945084"/>
            <a:ext cx="373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0070C0"/>
                </a:solidFill>
              </a:rPr>
              <a:t>특징 추출</a:t>
            </a: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E2686CD-CB31-4EFB-8BE5-3303C53F6654}"/>
              </a:ext>
            </a:extLst>
          </p:cNvPr>
          <p:cNvCxnSpPr>
            <a:cxnSpLocks/>
          </p:cNvCxnSpPr>
          <p:nvPr/>
        </p:nvCxnSpPr>
        <p:spPr>
          <a:xfrm>
            <a:off x="429831" y="2442378"/>
            <a:ext cx="7618794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B7F65CFD-1ABF-4804-81E4-A0BD1F6F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31" y="3554513"/>
            <a:ext cx="8514144" cy="24087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FE6BEC-AF80-48AB-ACE5-1A79A58E9665}"/>
              </a:ext>
            </a:extLst>
          </p:cNvPr>
          <p:cNvSpPr txBox="1"/>
          <p:nvPr/>
        </p:nvSpPr>
        <p:spPr>
          <a:xfrm>
            <a:off x="2151475" y="5987194"/>
            <a:ext cx="463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800" b="0" i="0" u="none" strike="noStrike" baseline="0" dirty="0">
                <a:solidFill>
                  <a:srgbClr val="E6339A"/>
                </a:solidFill>
                <a:latin typeface="TTBlogL"/>
              </a:rPr>
              <a:t>그림 </a:t>
            </a:r>
            <a:r>
              <a:rPr lang="en-US" altLang="ko-KR" sz="1800" b="0" i="0" u="none" strike="noStrike" baseline="0" dirty="0">
                <a:solidFill>
                  <a:srgbClr val="E6339A"/>
                </a:solidFill>
                <a:latin typeface="TTSoomyungjoSB"/>
              </a:rPr>
              <a:t>Ⅱ</a:t>
            </a:r>
            <a:r>
              <a:rPr lang="en-US" altLang="ko-KR" sz="1800" b="0" i="0" u="none" strike="noStrike" baseline="0" dirty="0">
                <a:solidFill>
                  <a:srgbClr val="E6339A"/>
                </a:solidFill>
                <a:latin typeface="TTBlogL"/>
              </a:rPr>
              <a:t>-5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TTBlogL"/>
              </a:rPr>
              <a:t>지능 에이전트의 감정 인식 과정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20F086-6BCD-4473-8A82-83C4BA5610AB}"/>
              </a:ext>
            </a:extLst>
          </p:cNvPr>
          <p:cNvSpPr txBox="1"/>
          <p:nvPr/>
        </p:nvSpPr>
        <p:spPr>
          <a:xfrm>
            <a:off x="463169" y="2563246"/>
            <a:ext cx="6417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0" i="0" u="none" strike="noStrike" baseline="0" dirty="0">
                <a:latin typeface="YDVYMjOStd13"/>
              </a:rPr>
              <a:t>전체를 이해하기 위해 </a:t>
            </a:r>
            <a:r>
              <a:rPr lang="ko-KR" altLang="en-US" sz="1800" b="0" i="0" u="none" strike="noStrike" baseline="0" dirty="0">
                <a:solidFill>
                  <a:srgbClr val="E6339A"/>
                </a:solidFill>
                <a:latin typeface="YDVYMjOStd13"/>
              </a:rPr>
              <a:t>가장 중요한 부분을 잘 뽑아내는 것</a:t>
            </a:r>
            <a:endParaRPr lang="ko-KR" altLang="en-US" dirty="0">
              <a:solidFill>
                <a:srgbClr val="E6339A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280D92-E5C6-4C1C-8ABB-4FF1368264E6}"/>
              </a:ext>
            </a:extLst>
          </p:cNvPr>
          <p:cNvSpPr txBox="1"/>
          <p:nvPr/>
        </p:nvSpPr>
        <p:spPr>
          <a:xfrm>
            <a:off x="444118" y="2956515"/>
            <a:ext cx="76045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1800" b="0" i="0" u="none" strike="noStrike" baseline="0" dirty="0">
                <a:latin typeface="YDVYMjOStd13"/>
              </a:rPr>
              <a:t>이 방법으로 인간이 잘 인식하지 못하는 특정 영역의 복잡한 감정도 구분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5395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74D3DE46-63F8-4BCC-8069-25C00E33488B}"/>
              </a:ext>
            </a:extLst>
          </p:cNvPr>
          <p:cNvCxnSpPr>
            <a:cxnSpLocks/>
          </p:cNvCxnSpPr>
          <p:nvPr/>
        </p:nvCxnSpPr>
        <p:spPr>
          <a:xfrm>
            <a:off x="-114300" y="1647825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id="{3A2C4D52-2D91-4670-9606-2B037C45451E}"/>
              </a:ext>
            </a:extLst>
          </p:cNvPr>
          <p:cNvGrpSpPr/>
          <p:nvPr/>
        </p:nvGrpSpPr>
        <p:grpSpPr>
          <a:xfrm>
            <a:off x="371561" y="927378"/>
            <a:ext cx="8143789" cy="732697"/>
            <a:chOff x="936772" y="1857428"/>
            <a:chExt cx="9542882" cy="976935"/>
          </a:xfrm>
        </p:grpSpPr>
        <p:pic>
          <p:nvPicPr>
            <p:cNvPr id="28" name="그래픽 27" descr="배지 체크 표시1">
              <a:extLst>
                <a:ext uri="{FF2B5EF4-FFF2-40B4-BE49-F238E27FC236}">
                  <a16:creationId xmlns:a16="http://schemas.microsoft.com/office/drawing/2014/main" id="{E9BED29A-ABB8-4A64-978E-690DC1E85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6772" y="1987427"/>
              <a:ext cx="769876" cy="76987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FDC5C8F-ED9E-48B6-BCA3-84B4D1EC18BE}"/>
                </a:ext>
              </a:extLst>
            </p:cNvPr>
            <p:cNvSpPr txBox="1"/>
            <p:nvPr/>
          </p:nvSpPr>
          <p:spPr>
            <a:xfrm>
              <a:off x="1717436" y="1857428"/>
              <a:ext cx="8762218" cy="976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800" b="1" i="0" u="none" strike="noStrike" baseline="0" dirty="0">
                  <a:latin typeface="+mj-ea"/>
                  <a:ea typeface="+mj-ea"/>
                </a:rPr>
                <a:t>친구의 행동을 관찰하여 기쁨</a:t>
              </a:r>
              <a:r>
                <a:rPr lang="en-US" altLang="ko-KR" sz="1800" b="1" i="0" u="none" strike="noStrike" baseline="0" dirty="0">
                  <a:latin typeface="+mj-ea"/>
                  <a:ea typeface="+mj-ea"/>
                </a:rPr>
                <a:t>, </a:t>
              </a:r>
              <a:r>
                <a:rPr lang="ko-KR" altLang="en-US" sz="1800" b="1" i="0" u="none" strike="noStrike" baseline="0" dirty="0">
                  <a:latin typeface="+mj-ea"/>
                  <a:ea typeface="+mj-ea"/>
                </a:rPr>
                <a:t>놀람</a:t>
              </a:r>
              <a:r>
                <a:rPr lang="en-US" altLang="ko-KR" sz="1800" b="1" i="0" u="none" strike="noStrike" baseline="0" dirty="0">
                  <a:latin typeface="+mj-ea"/>
                  <a:ea typeface="+mj-ea"/>
                </a:rPr>
                <a:t>, </a:t>
              </a:r>
              <a:r>
                <a:rPr lang="ko-KR" altLang="en-US" sz="1800" b="1" i="0" u="none" strike="noStrike" baseline="0" dirty="0">
                  <a:latin typeface="+mj-ea"/>
                  <a:ea typeface="+mj-ea"/>
                </a:rPr>
                <a:t>슬픔</a:t>
              </a:r>
              <a:r>
                <a:rPr lang="en-US" altLang="ko-KR" sz="1800" b="1" i="0" u="none" strike="noStrike" baseline="0" dirty="0">
                  <a:latin typeface="+mj-ea"/>
                  <a:ea typeface="+mj-ea"/>
                </a:rPr>
                <a:t>, </a:t>
              </a:r>
              <a:r>
                <a:rPr lang="ko-KR" altLang="en-US" sz="1800" b="1" i="0" u="none" strike="noStrike" baseline="0" dirty="0">
                  <a:latin typeface="+mj-ea"/>
                  <a:ea typeface="+mj-ea"/>
                </a:rPr>
                <a:t>화남의 특징을 적고 친구와 서로 이야기해 보자</a:t>
              </a:r>
              <a:r>
                <a:rPr lang="en-US" altLang="ko-KR" sz="1800" b="1" i="0" u="none" strike="noStrike" baseline="0" dirty="0">
                  <a:latin typeface="+mj-ea"/>
                  <a:ea typeface="+mj-ea"/>
                </a:rPr>
                <a:t>.</a:t>
              </a:r>
              <a:endParaRPr lang="ko-KR" altLang="en-US" b="1" dirty="0">
                <a:latin typeface="+mj-ea"/>
                <a:ea typeface="+mj-ea"/>
              </a:endParaRPr>
            </a:p>
          </p:txBody>
        </p:sp>
      </p:grp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36</a:t>
            </a:fld>
            <a:endParaRPr lang="ko-KR" altLang="en-US"/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114300" y="6456115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98780" y="451413"/>
            <a:ext cx="10764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51</a:t>
            </a:r>
            <a:r>
              <a:rPr lang="ko-KR" altLang="en-US" sz="2000" dirty="0"/>
              <a:t>쪽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" y="0"/>
            <a:ext cx="3211974" cy="102299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0CF2718-EAC1-42A5-BF25-19FC75F2D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156698"/>
            <a:ext cx="8382000" cy="33244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372C5B-EBCA-4B97-8CCE-F1C348CF4FF0}"/>
              </a:ext>
            </a:extLst>
          </p:cNvPr>
          <p:cNvSpPr txBox="1"/>
          <p:nvPr/>
        </p:nvSpPr>
        <p:spPr>
          <a:xfrm>
            <a:off x="381000" y="2919304"/>
            <a:ext cx="161925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ko-KR" altLang="en-US" sz="1600" b="1" i="0" u="none" strike="noStrike" spc="-150" baseline="0" dirty="0">
                <a:latin typeface="YDVYGOStd33"/>
              </a:rPr>
              <a:t>나의 관찰 결과</a:t>
            </a:r>
            <a:endParaRPr lang="ko-KR" altLang="en-US" sz="1600" b="1" spc="-1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7609F-B378-4D55-ADFD-7D5681913D6F}"/>
              </a:ext>
            </a:extLst>
          </p:cNvPr>
          <p:cNvSpPr txBox="1"/>
          <p:nvPr/>
        </p:nvSpPr>
        <p:spPr>
          <a:xfrm>
            <a:off x="381000" y="4501738"/>
            <a:ext cx="161925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ko-KR" altLang="en-US" sz="1600" b="1" spc="-150" dirty="0">
                <a:latin typeface="YDVYGOStd33"/>
              </a:rPr>
              <a:t>친구</a:t>
            </a:r>
            <a:r>
              <a:rPr lang="ko-KR" altLang="en-US" sz="1600" b="1" i="0" u="none" strike="noStrike" spc="-150" baseline="0" dirty="0">
                <a:latin typeface="YDVYGOStd33"/>
              </a:rPr>
              <a:t>의 관찰 결과</a:t>
            </a:r>
            <a:endParaRPr lang="ko-KR" altLang="en-US" sz="1600" b="1" spc="-150" dirty="0"/>
          </a:p>
        </p:txBody>
      </p:sp>
      <p:sp>
        <p:nvSpPr>
          <p:cNvPr id="14" name="TextBox 13"/>
          <p:cNvSpPr txBox="1"/>
          <p:nvPr/>
        </p:nvSpPr>
        <p:spPr>
          <a:xfrm>
            <a:off x="2045222" y="2168037"/>
            <a:ext cx="6630004" cy="2955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C00000"/>
                </a:solidFill>
              </a:rPr>
              <a:t>기쁨</a:t>
            </a:r>
            <a:r>
              <a:rPr lang="en-US" altLang="ko-KR" dirty="0">
                <a:solidFill>
                  <a:srgbClr val="C00000"/>
                </a:solidFill>
              </a:rPr>
              <a:t>: </a:t>
            </a:r>
            <a:r>
              <a:rPr lang="ko-KR" altLang="en-US" dirty="0">
                <a:solidFill>
                  <a:srgbClr val="C00000"/>
                </a:solidFill>
              </a:rPr>
              <a:t>눈가에 주름이 생긴다</a:t>
            </a:r>
            <a:r>
              <a:rPr lang="en-US" altLang="ko-KR" dirty="0">
                <a:solidFill>
                  <a:srgbClr val="C00000"/>
                </a:solidFill>
              </a:rPr>
              <a:t>. </a:t>
            </a:r>
            <a:r>
              <a:rPr lang="ko-KR" altLang="en-US" dirty="0">
                <a:solidFill>
                  <a:srgbClr val="C00000"/>
                </a:solidFill>
              </a:rPr>
              <a:t>두 뺨이 올라간다</a:t>
            </a:r>
            <a:r>
              <a:rPr lang="en-US" altLang="ko-KR" dirty="0">
                <a:solidFill>
                  <a:srgbClr val="C00000"/>
                </a:solidFill>
              </a:rPr>
              <a:t>. </a:t>
            </a:r>
            <a:r>
              <a:rPr lang="ko-KR" altLang="en-US" dirty="0">
                <a:solidFill>
                  <a:srgbClr val="C00000"/>
                </a:solidFill>
              </a:rPr>
              <a:t>눈 주위를 돌고 있는 근육의 움직임이 생긴다</a:t>
            </a:r>
            <a:r>
              <a:rPr lang="en-US" altLang="ko-KR" dirty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C00000"/>
                </a:solidFill>
              </a:rPr>
              <a:t>놀람</a:t>
            </a:r>
            <a:r>
              <a:rPr lang="en-US" altLang="ko-KR" dirty="0">
                <a:solidFill>
                  <a:srgbClr val="C00000"/>
                </a:solidFill>
              </a:rPr>
              <a:t>: </a:t>
            </a:r>
            <a:r>
              <a:rPr lang="ko-KR" altLang="en-US" dirty="0">
                <a:solidFill>
                  <a:srgbClr val="C00000"/>
                </a:solidFill>
              </a:rPr>
              <a:t>양 눈썹이 올라간다</a:t>
            </a:r>
            <a:r>
              <a:rPr lang="en-US" altLang="ko-KR" dirty="0">
                <a:solidFill>
                  <a:srgbClr val="C00000"/>
                </a:solidFill>
              </a:rPr>
              <a:t>. </a:t>
            </a:r>
            <a:r>
              <a:rPr lang="ko-KR" altLang="en-US" dirty="0">
                <a:solidFill>
                  <a:srgbClr val="C00000"/>
                </a:solidFill>
              </a:rPr>
              <a:t>눈을 크게 뜬다</a:t>
            </a:r>
            <a:r>
              <a:rPr lang="en-US" altLang="ko-KR" dirty="0">
                <a:solidFill>
                  <a:srgbClr val="C00000"/>
                </a:solidFill>
              </a:rPr>
              <a:t>. </a:t>
            </a:r>
            <a:r>
              <a:rPr lang="ko-KR" altLang="en-US" dirty="0">
                <a:solidFill>
                  <a:srgbClr val="C00000"/>
                </a:solidFill>
              </a:rPr>
              <a:t>입이 벌어진다</a:t>
            </a:r>
            <a:r>
              <a:rPr lang="en-US" altLang="ko-KR" dirty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C00000"/>
                </a:solidFill>
              </a:rPr>
              <a:t>슬픔</a:t>
            </a:r>
            <a:r>
              <a:rPr lang="en-US" altLang="ko-KR" dirty="0">
                <a:solidFill>
                  <a:srgbClr val="C00000"/>
                </a:solidFill>
              </a:rPr>
              <a:t>: </a:t>
            </a:r>
            <a:r>
              <a:rPr lang="ko-KR" altLang="en-US" dirty="0">
                <a:solidFill>
                  <a:srgbClr val="C00000"/>
                </a:solidFill>
              </a:rPr>
              <a:t>눈꺼풀 위가 내려간다</a:t>
            </a:r>
            <a:r>
              <a:rPr lang="en-US" altLang="ko-KR" dirty="0">
                <a:solidFill>
                  <a:srgbClr val="C00000"/>
                </a:solidFill>
              </a:rPr>
              <a:t>. </a:t>
            </a:r>
            <a:r>
              <a:rPr lang="ko-KR" altLang="en-US" dirty="0">
                <a:solidFill>
                  <a:srgbClr val="C00000"/>
                </a:solidFill>
              </a:rPr>
              <a:t>눈이 초점을 잃는다</a:t>
            </a:r>
            <a:r>
              <a:rPr lang="en-US" altLang="ko-KR" dirty="0">
                <a:solidFill>
                  <a:srgbClr val="C00000"/>
                </a:solidFill>
              </a:rPr>
              <a:t>. </a:t>
            </a:r>
            <a:r>
              <a:rPr lang="ko-KR" altLang="en-US" dirty="0">
                <a:solidFill>
                  <a:srgbClr val="C00000"/>
                </a:solidFill>
              </a:rPr>
              <a:t>입 주위가 살짝 아래로 당겨진다</a:t>
            </a:r>
            <a:r>
              <a:rPr lang="en-US" altLang="ko-KR" dirty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C00000"/>
                </a:solidFill>
              </a:rPr>
              <a:t>화남</a:t>
            </a:r>
            <a:r>
              <a:rPr lang="en-US" altLang="ko-KR" dirty="0">
                <a:solidFill>
                  <a:srgbClr val="C00000"/>
                </a:solidFill>
              </a:rPr>
              <a:t>: </a:t>
            </a:r>
            <a:r>
              <a:rPr lang="ko-KR" altLang="en-US" dirty="0">
                <a:solidFill>
                  <a:srgbClr val="C00000"/>
                </a:solidFill>
              </a:rPr>
              <a:t>양 눈썹이 함께 내려간다</a:t>
            </a:r>
            <a:r>
              <a:rPr lang="en-US" altLang="ko-KR" dirty="0">
                <a:solidFill>
                  <a:srgbClr val="C00000"/>
                </a:solidFill>
              </a:rPr>
              <a:t>. </a:t>
            </a:r>
            <a:r>
              <a:rPr lang="ko-KR" altLang="en-US" dirty="0">
                <a:solidFill>
                  <a:srgbClr val="C00000"/>
                </a:solidFill>
              </a:rPr>
              <a:t>노려보는 눈이 된다</a:t>
            </a:r>
            <a:r>
              <a:rPr lang="en-US" altLang="ko-KR" dirty="0">
                <a:solidFill>
                  <a:srgbClr val="C00000"/>
                </a:solidFill>
              </a:rPr>
              <a:t>. </a:t>
            </a:r>
            <a:r>
              <a:rPr lang="ko-KR" altLang="en-US" dirty="0">
                <a:solidFill>
                  <a:srgbClr val="C00000"/>
                </a:solidFill>
              </a:rPr>
              <a:t>입술이 얇아진다</a:t>
            </a:r>
            <a:r>
              <a:rPr lang="en-US" altLang="ko-KR" dirty="0">
                <a:solidFill>
                  <a:srgbClr val="C00000"/>
                </a:solidFill>
              </a:rPr>
              <a:t>.</a:t>
            </a:r>
            <a:endParaRPr lang="ko-KR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08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50639" y="1694123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37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114300" y="6456115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1494" y="1197980"/>
            <a:ext cx="358815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3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031" y="1157472"/>
            <a:ext cx="431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센서와 인식의 다양한 사례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BA3421-0DD8-4B90-AD5A-2E0CA3C83426}"/>
              </a:ext>
            </a:extLst>
          </p:cNvPr>
          <p:cNvSpPr txBox="1"/>
          <p:nvPr/>
        </p:nvSpPr>
        <p:spPr>
          <a:xfrm>
            <a:off x="7598780" y="390450"/>
            <a:ext cx="10764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52</a:t>
            </a:r>
            <a:r>
              <a:rPr lang="ko-KR" altLang="en-US" sz="2000" dirty="0"/>
              <a:t>쪽</a:t>
            </a:r>
          </a:p>
        </p:txBody>
      </p:sp>
      <p:sp>
        <p:nvSpPr>
          <p:cNvPr id="16" name="사각형: 빗면 31">
            <a:extLst>
              <a:ext uri="{FF2B5EF4-FFF2-40B4-BE49-F238E27FC236}">
                <a16:creationId xmlns:a16="http://schemas.microsoft.com/office/drawing/2014/main" id="{EC8C3F52-3F91-4D4B-AA35-00C40B7EA76E}"/>
              </a:ext>
            </a:extLst>
          </p:cNvPr>
          <p:cNvSpPr/>
          <p:nvPr/>
        </p:nvSpPr>
        <p:spPr>
          <a:xfrm>
            <a:off x="625031" y="2277507"/>
            <a:ext cx="7932540" cy="163132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화살표: 아래쪽 21">
            <a:extLst>
              <a:ext uri="{FF2B5EF4-FFF2-40B4-BE49-F238E27FC236}">
                <a16:creationId xmlns:a16="http://schemas.microsoft.com/office/drawing/2014/main" id="{553D4702-95B1-49F3-AAA0-E080FF0538E9}"/>
              </a:ext>
            </a:extLst>
          </p:cNvPr>
          <p:cNvSpPr/>
          <p:nvPr/>
        </p:nvSpPr>
        <p:spPr>
          <a:xfrm>
            <a:off x="4390422" y="4223475"/>
            <a:ext cx="363156" cy="468412"/>
          </a:xfrm>
          <a:prstGeom prst="down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B7DF9-C96C-437A-B967-B470C5223FD6}"/>
              </a:ext>
            </a:extLst>
          </p:cNvPr>
          <p:cNvSpPr txBox="1"/>
          <p:nvPr/>
        </p:nvSpPr>
        <p:spPr>
          <a:xfrm>
            <a:off x="625030" y="2568611"/>
            <a:ext cx="7932541" cy="11264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2800" b="1" i="0" u="none" strike="noStrike" spc="-150" baseline="0">
                <a:latin typeface="YDVYMjOStd13"/>
              </a:defRPr>
            </a:lvl1pPr>
          </a:lstStyle>
          <a:p>
            <a:r>
              <a:rPr lang="ko-KR" altLang="en-US" dirty="0"/>
              <a:t>지능 에이전트가 센서를 이용하여 환경을 </a:t>
            </a:r>
            <a:br>
              <a:rPr lang="en-US" altLang="ko-KR" dirty="0"/>
            </a:br>
            <a:r>
              <a:rPr lang="ko-KR" altLang="en-US" dirty="0"/>
              <a:t>인식하게 되면서 실생활의 다양한 분야에 적용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98F026-9384-40B3-90E0-14E90B79BC15}"/>
              </a:ext>
            </a:extLst>
          </p:cNvPr>
          <p:cNvSpPr txBox="1"/>
          <p:nvPr/>
        </p:nvSpPr>
        <p:spPr>
          <a:xfrm>
            <a:off x="625030" y="4919915"/>
            <a:ext cx="7932540" cy="7945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2000" b="1" i="0" u="none" strike="noStrike" baseline="0">
                <a:solidFill>
                  <a:schemeClr val="accent5">
                    <a:lumMod val="75000"/>
                  </a:schemeClr>
                </a:solidFill>
                <a:latin typeface="+mn-ea"/>
              </a:defRPr>
            </a:lvl1pPr>
          </a:lstStyle>
          <a:p>
            <a:r>
              <a:rPr lang="ko-KR" altLang="en-US" dirty="0"/>
              <a:t>센서의 성능이 좋아지면서 지능 에이전트가 자율적으로 </a:t>
            </a:r>
            <a:br>
              <a:rPr lang="en-US" altLang="ko-KR" dirty="0"/>
            </a:br>
            <a:r>
              <a:rPr lang="ko-KR" altLang="en-US" dirty="0"/>
              <a:t>환경 정보를 수집하고 상황을 인식하여 지능적인 행동 가능</a:t>
            </a:r>
          </a:p>
        </p:txBody>
      </p:sp>
    </p:spTree>
    <p:extLst>
      <p:ext uri="{BB962C8B-B14F-4D97-AF65-F5344CB8AC3E}">
        <p14:creationId xmlns:p14="http://schemas.microsoft.com/office/powerpoint/2010/main" val="2472255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7598780" y="451413"/>
            <a:ext cx="10764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52</a:t>
            </a:r>
            <a:r>
              <a:rPr lang="ko-KR" altLang="en-US" sz="2000" dirty="0"/>
              <a:t>쪽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50639" y="1694123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38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00025" y="115747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2">
                    <a:lumMod val="25000"/>
                  </a:schemeClr>
                </a:solidFill>
              </a:rPr>
              <a:t>(1) </a:t>
            </a:r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무인 상점</a:t>
            </a: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021A81C-DB6F-4010-89B8-46664386E44F}"/>
              </a:ext>
            </a:extLst>
          </p:cNvPr>
          <p:cNvSpPr txBox="1"/>
          <p:nvPr/>
        </p:nvSpPr>
        <p:spPr>
          <a:xfrm>
            <a:off x="359923" y="1854013"/>
            <a:ext cx="8498327" cy="4542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0" b="0" i="0" u="none" strike="noStrike" spc="-150" baseline="0" dirty="0">
                <a:latin typeface="+mj-ea"/>
                <a:ea typeface="+mj-ea"/>
              </a:rPr>
              <a:t>인간의 도움 없이 쇼핑할 수 있는 상점</a:t>
            </a:r>
            <a:endParaRPr lang="en-US" altLang="ko-KR" spc="-150" dirty="0">
              <a:latin typeface="+mj-ea"/>
              <a:ea typeface="+mj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8DFFE3-F055-47CB-97F1-68F20EF5BFAA}"/>
              </a:ext>
            </a:extLst>
          </p:cNvPr>
          <p:cNvSpPr txBox="1"/>
          <p:nvPr/>
        </p:nvSpPr>
        <p:spPr>
          <a:xfrm>
            <a:off x="359923" y="2499672"/>
            <a:ext cx="3145277" cy="1721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b="0" i="0" u="none" strike="noStrike" spc="-150" baseline="0" dirty="0">
                <a:latin typeface="+mj-ea"/>
                <a:ea typeface="+mj-ea"/>
              </a:rPr>
              <a:t>지능 에이전트가 다양한 센서를 이용하여 고객이 매장에 들어와서 쇼핑하고 나갈 때까지의 전 과정을 인식하고 처리</a:t>
            </a:r>
            <a:endParaRPr lang="en-US" altLang="ko-KR" sz="1800" b="0" i="0" u="none" strike="noStrike" spc="-150" baseline="0" dirty="0">
              <a:latin typeface="+mj-ea"/>
              <a:ea typeface="+mj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3A2F0E-9439-4AAE-9B3F-210DEAAF13D4}"/>
              </a:ext>
            </a:extLst>
          </p:cNvPr>
          <p:cNvSpPr txBox="1"/>
          <p:nvPr/>
        </p:nvSpPr>
        <p:spPr>
          <a:xfrm>
            <a:off x="3730126" y="6042574"/>
            <a:ext cx="52175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b="0" i="0" u="none" strike="noStrike" baseline="0" dirty="0">
                <a:solidFill>
                  <a:srgbClr val="E6339A"/>
                </a:solidFill>
                <a:latin typeface="TTBlogL"/>
              </a:rPr>
              <a:t>그림 </a:t>
            </a:r>
            <a:r>
              <a:rPr lang="en-US" altLang="ko-KR" sz="1600" b="0" i="0" u="none" strike="noStrike" baseline="0" dirty="0">
                <a:solidFill>
                  <a:srgbClr val="E6339A"/>
                </a:solidFill>
                <a:latin typeface="TTSoomyungjoSB"/>
              </a:rPr>
              <a:t>Ⅱ</a:t>
            </a:r>
            <a:r>
              <a:rPr lang="en-US" altLang="ko-KR" sz="1600" b="0" i="0" u="none" strike="noStrike" baseline="0" dirty="0">
                <a:solidFill>
                  <a:srgbClr val="E6339A"/>
                </a:solidFill>
                <a:latin typeface="TTBlogL"/>
              </a:rPr>
              <a:t>-6 </a:t>
            </a:r>
            <a:r>
              <a:rPr lang="ko-KR" altLang="en-US" sz="1600" b="0" i="0" u="none" strike="noStrike" baseline="0" dirty="0">
                <a:solidFill>
                  <a:srgbClr val="000000"/>
                </a:solidFill>
                <a:latin typeface="TTBlogL"/>
              </a:rPr>
              <a:t>무인 상점 시스템의 작동 원리</a:t>
            </a:r>
            <a:endParaRPr lang="ko-KR" altLang="en-US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986FF-C741-42CD-9536-AEA09DDE5D40}"/>
              </a:ext>
            </a:extLst>
          </p:cNvPr>
          <p:cNvSpPr txBox="1"/>
          <p:nvPr/>
        </p:nvSpPr>
        <p:spPr>
          <a:xfrm>
            <a:off x="359922" y="4777252"/>
            <a:ext cx="3145277" cy="1389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800" b="0" i="0" u="none" strike="noStrike" spc="-150" baseline="0" dirty="0">
                <a:latin typeface="+mj-ea"/>
                <a:ea typeface="+mj-ea"/>
              </a:rPr>
              <a:t>매장 내 밝기 조절</a:t>
            </a:r>
            <a:r>
              <a:rPr lang="en-US" altLang="ko-KR" sz="1800" b="0" i="0" u="none" strike="noStrike" spc="-150" baseline="0" dirty="0">
                <a:latin typeface="+mj-ea"/>
                <a:ea typeface="+mj-ea"/>
              </a:rPr>
              <a:t>, </a:t>
            </a:r>
            <a:r>
              <a:rPr lang="ko-KR" altLang="en-US" sz="1800" b="0" i="0" u="none" strike="noStrike" spc="-150" baseline="0" dirty="0">
                <a:latin typeface="+mj-ea"/>
                <a:ea typeface="+mj-ea"/>
              </a:rPr>
              <a:t>온도 조절</a:t>
            </a:r>
            <a:r>
              <a:rPr lang="en-US" altLang="ko-KR" sz="1800" b="0" i="0" u="none" strike="noStrike" spc="-150" baseline="0" dirty="0">
                <a:latin typeface="+mj-ea"/>
                <a:ea typeface="+mj-ea"/>
              </a:rPr>
              <a:t>, </a:t>
            </a:r>
            <a:r>
              <a:rPr lang="ko-KR" altLang="en-US" sz="1800" b="0" i="0" u="none" strike="noStrike" spc="-150" baseline="0" dirty="0">
                <a:latin typeface="+mj-ea"/>
                <a:ea typeface="+mj-ea"/>
              </a:rPr>
              <a:t>재고 관리 등을 자율적으로 진행하여 매장을 효율적으로 관리 가능</a:t>
            </a:r>
            <a:endParaRPr lang="en-US" altLang="ko-KR" sz="1800" b="0" i="0" u="none" strike="noStrike" spc="-150" baseline="0" dirty="0">
              <a:latin typeface="+mj-ea"/>
              <a:ea typeface="+mj-ea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47DB6B2F-8E2A-4CFB-889D-45952DA4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4" y="2425502"/>
            <a:ext cx="5286370" cy="360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81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7598780" y="451413"/>
            <a:ext cx="10764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52</a:t>
            </a:r>
            <a:r>
              <a:rPr lang="ko-KR" altLang="en-US" sz="2000" dirty="0"/>
              <a:t>쪽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50639" y="1694123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39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00025" y="115747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2">
                    <a:lumMod val="25000"/>
                  </a:schemeClr>
                </a:solidFill>
              </a:rPr>
              <a:t>(1) </a:t>
            </a:r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무인 상점</a:t>
            </a: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6A78052D-71A7-4E70-9B0B-53D60E259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1" t="4458" r="5127" b="12157"/>
          <a:stretch/>
        </p:blipFill>
        <p:spPr>
          <a:xfrm>
            <a:off x="2001998" y="2553454"/>
            <a:ext cx="5153026" cy="3201542"/>
          </a:xfrm>
          <a:prstGeom prst="rect">
            <a:avLst/>
          </a:prstGeom>
        </p:spPr>
      </p:pic>
      <p:grpSp>
        <p:nvGrpSpPr>
          <p:cNvPr id="78" name="그룹 77">
            <a:extLst>
              <a:ext uri="{FF2B5EF4-FFF2-40B4-BE49-F238E27FC236}">
                <a16:creationId xmlns:a16="http://schemas.microsoft.com/office/drawing/2014/main" id="{819F8875-58FC-4E22-B4E2-7E7776946D4C}"/>
              </a:ext>
            </a:extLst>
          </p:cNvPr>
          <p:cNvGrpSpPr/>
          <p:nvPr/>
        </p:nvGrpSpPr>
        <p:grpSpPr>
          <a:xfrm>
            <a:off x="304801" y="1714838"/>
            <a:ext cx="2905404" cy="1961813"/>
            <a:chOff x="304801" y="1714838"/>
            <a:chExt cx="2905404" cy="1961813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E6DED125-C021-4F40-AB49-1A29462DC9BA}"/>
                </a:ext>
              </a:extLst>
            </p:cNvPr>
            <p:cNvSpPr/>
            <p:nvPr/>
          </p:nvSpPr>
          <p:spPr>
            <a:xfrm>
              <a:off x="304801" y="2170971"/>
              <a:ext cx="2905404" cy="1505680"/>
            </a:xfrm>
            <a:prstGeom prst="roundRect">
              <a:avLst/>
            </a:prstGeom>
            <a:solidFill>
              <a:srgbClr val="FFFFFF">
                <a:alpha val="92941"/>
              </a:srgbClr>
            </a:solidFill>
            <a:ln w="57150">
              <a:solidFill>
                <a:srgbClr val="B6D7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97F98D6C-5347-4D93-8887-6F85F3C69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76" t="7108" r="13483" b="13567"/>
            <a:stretch/>
          </p:blipFill>
          <p:spPr>
            <a:xfrm>
              <a:off x="442912" y="2435747"/>
              <a:ext cx="1006977" cy="95634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4FF227-6C54-4BEA-AC74-EC019BEBE7E9}"/>
                </a:ext>
              </a:extLst>
            </p:cNvPr>
            <p:cNvSpPr txBox="1"/>
            <p:nvPr/>
          </p:nvSpPr>
          <p:spPr>
            <a:xfrm>
              <a:off x="1449889" y="2435747"/>
              <a:ext cx="176031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600" b="0" i="0" u="none" strike="noStrike" baseline="0" dirty="0">
                  <a:latin typeface="YDVYGOStd12"/>
                </a:rPr>
                <a:t>미리 설치한 </a:t>
              </a:r>
              <a:r>
                <a:rPr lang="en-US" altLang="ko-KR" sz="1600" b="0" i="0" u="none" strike="noStrike" baseline="0" dirty="0">
                  <a:latin typeface="YDVYGOStd12"/>
                </a:rPr>
                <a:t>QR </a:t>
              </a:r>
              <a:r>
                <a:rPr lang="ko-KR" altLang="en-US" sz="1600" b="0" i="0" u="none" strike="noStrike" baseline="0" dirty="0">
                  <a:latin typeface="YDVYGOStd12"/>
                </a:rPr>
                <a:t>코드를 스캔하면 고객의 정보가 </a:t>
              </a:r>
              <a:br>
                <a:rPr lang="en-US" altLang="ko-KR" sz="1600" b="0" i="0" u="none" strike="noStrike" baseline="0" dirty="0">
                  <a:latin typeface="YDVYGOStd12"/>
                </a:rPr>
              </a:br>
              <a:r>
                <a:rPr lang="ko-KR" altLang="en-US" sz="1600" b="0" i="0" u="none" strike="noStrike" baseline="0" dirty="0">
                  <a:latin typeface="YDVYGOStd12"/>
                </a:rPr>
                <a:t>인식</a:t>
              </a:r>
              <a:endParaRPr lang="ko-KR" altLang="en-US" sz="16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346A84-6EC1-4755-B65F-12ABEBDE2D7E}"/>
                </a:ext>
              </a:extLst>
            </p:cNvPr>
            <p:cNvSpPr txBox="1"/>
            <p:nvPr/>
          </p:nvSpPr>
          <p:spPr>
            <a:xfrm>
              <a:off x="414337" y="1714838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rgbClr val="B6D783"/>
                  </a:solidFill>
                  <a:latin typeface="+mj-ea"/>
                  <a:ea typeface="+mj-ea"/>
                </a:rPr>
                <a:t>1</a:t>
              </a:r>
              <a:endParaRPr lang="ko-KR" altLang="en-US" sz="3200" b="1" dirty="0">
                <a:solidFill>
                  <a:srgbClr val="B6D783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99745E-4D38-4BA4-9DC9-C243D016746A}"/>
                </a:ext>
              </a:extLst>
            </p:cNvPr>
            <p:cNvSpPr txBox="1"/>
            <p:nvPr/>
          </p:nvSpPr>
          <p:spPr>
            <a:xfrm>
              <a:off x="736425" y="1830253"/>
              <a:ext cx="1944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/>
                <a:t>고객 정보 인식하기</a:t>
              </a:r>
            </a:p>
          </p:txBody>
        </p: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16FA9D0D-6BFA-4BDF-847C-C92530FC5B45}"/>
              </a:ext>
            </a:extLst>
          </p:cNvPr>
          <p:cNvGrpSpPr/>
          <p:nvPr/>
        </p:nvGrpSpPr>
        <p:grpSpPr>
          <a:xfrm>
            <a:off x="5726757" y="1714838"/>
            <a:ext cx="3164228" cy="2426443"/>
            <a:chOff x="5726757" y="1714838"/>
            <a:chExt cx="3164228" cy="2426443"/>
          </a:xfrm>
        </p:grpSpPr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E896FF84-F8AC-4E38-94CD-1C32C3C064BE}"/>
                </a:ext>
              </a:extLst>
            </p:cNvPr>
            <p:cNvSpPr/>
            <p:nvPr/>
          </p:nvSpPr>
          <p:spPr>
            <a:xfrm>
              <a:off x="5726757" y="2170970"/>
              <a:ext cx="3133725" cy="1970311"/>
            </a:xfrm>
            <a:prstGeom prst="roundRect">
              <a:avLst/>
            </a:prstGeom>
            <a:solidFill>
              <a:srgbClr val="FFFFFF">
                <a:alpha val="92941"/>
              </a:srgbClr>
            </a:solidFill>
            <a:ln w="57150">
              <a:solidFill>
                <a:srgbClr val="B6D7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0DE7C48-0030-4AF0-B05C-AD6DB3253482}"/>
                </a:ext>
              </a:extLst>
            </p:cNvPr>
            <p:cNvSpPr txBox="1"/>
            <p:nvPr/>
          </p:nvSpPr>
          <p:spPr>
            <a:xfrm>
              <a:off x="5922019" y="1714838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rgbClr val="B6D783"/>
                  </a:solidFill>
                  <a:latin typeface="+mj-ea"/>
                  <a:ea typeface="+mj-ea"/>
                </a:rPr>
                <a:t>2</a:t>
              </a:r>
              <a:endParaRPr lang="ko-KR" altLang="en-US" sz="3200" b="1" dirty="0">
                <a:solidFill>
                  <a:srgbClr val="B6D783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E33F452-4E1B-4E92-A1BB-AD51B59CEF95}"/>
                </a:ext>
              </a:extLst>
            </p:cNvPr>
            <p:cNvSpPr txBox="1"/>
            <p:nvPr/>
          </p:nvSpPr>
          <p:spPr>
            <a:xfrm>
              <a:off x="6244107" y="1830253"/>
              <a:ext cx="2646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/>
                <a:t>고객 탐지 및 물건 인식하기</a:t>
              </a:r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F8BF5B0F-4F63-470A-9E92-926C1BBBB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48" t="10757" r="5956" b="12586"/>
            <a:stretch/>
          </p:blipFill>
          <p:spPr>
            <a:xfrm>
              <a:off x="6196469" y="2264597"/>
              <a:ext cx="2194300" cy="100677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BC2E4E-9163-42CA-B61D-32F71A8D47F6}"/>
                </a:ext>
              </a:extLst>
            </p:cNvPr>
            <p:cNvSpPr txBox="1"/>
            <p:nvPr/>
          </p:nvSpPr>
          <p:spPr>
            <a:xfrm>
              <a:off x="5819774" y="3227548"/>
              <a:ext cx="30194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600" b="0" i="0" u="none" strike="noStrike" spc="-150" baseline="0" dirty="0">
                  <a:latin typeface="+mn-ea"/>
                </a:rPr>
                <a:t>카메라 센서는 고객의 위치와 동작을 인식</a:t>
              </a:r>
              <a:r>
                <a:rPr lang="en-US" altLang="ko-KR" sz="1600" b="0" i="0" u="none" strike="noStrike" spc="-150" baseline="0" dirty="0">
                  <a:latin typeface="+mn-ea"/>
                </a:rPr>
                <a:t>, </a:t>
              </a:r>
              <a:r>
                <a:rPr lang="ko-KR" altLang="en-US" sz="1600" b="0" i="0" u="none" strike="noStrike" spc="-150" baseline="0" dirty="0">
                  <a:latin typeface="+mn-ea"/>
                </a:rPr>
                <a:t>진열대의 무게 센서는 고객이 가져간 물건을 인식</a:t>
              </a:r>
              <a:endParaRPr lang="ko-KR" altLang="en-US" sz="1600" spc="-150" dirty="0">
                <a:latin typeface="+mn-ea"/>
              </a:endParaRPr>
            </a:p>
          </p:txBody>
        </p: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2C6069E1-83B1-41A7-ABAA-CC991DD3F294}"/>
              </a:ext>
            </a:extLst>
          </p:cNvPr>
          <p:cNvGrpSpPr/>
          <p:nvPr/>
        </p:nvGrpSpPr>
        <p:grpSpPr>
          <a:xfrm>
            <a:off x="4991100" y="4337595"/>
            <a:ext cx="3838577" cy="1948902"/>
            <a:chOff x="4991100" y="4337595"/>
            <a:chExt cx="3838577" cy="1948902"/>
          </a:xfrm>
        </p:grpSpPr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73C15B37-31B1-4C41-91A0-3FB8992EF79C}"/>
                </a:ext>
              </a:extLst>
            </p:cNvPr>
            <p:cNvSpPr/>
            <p:nvPr/>
          </p:nvSpPr>
          <p:spPr>
            <a:xfrm>
              <a:off x="4991100" y="4791106"/>
              <a:ext cx="3838577" cy="1495391"/>
            </a:xfrm>
            <a:prstGeom prst="roundRect">
              <a:avLst/>
            </a:prstGeom>
            <a:solidFill>
              <a:srgbClr val="FFFFFF">
                <a:alpha val="92941"/>
              </a:srgbClr>
            </a:solidFill>
            <a:ln w="57150">
              <a:solidFill>
                <a:srgbClr val="B6D7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8EC705A-8DED-4B29-ADF9-006B84736C2D}"/>
                </a:ext>
              </a:extLst>
            </p:cNvPr>
            <p:cNvSpPr txBox="1"/>
            <p:nvPr/>
          </p:nvSpPr>
          <p:spPr>
            <a:xfrm>
              <a:off x="8253316" y="4337595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rgbClr val="B6D783"/>
                  </a:solidFill>
                  <a:latin typeface="+mj-ea"/>
                  <a:ea typeface="+mj-ea"/>
                </a:rPr>
                <a:t>3</a:t>
              </a:r>
              <a:endParaRPr lang="ko-KR" altLang="en-US" sz="3200" b="1" dirty="0">
                <a:solidFill>
                  <a:srgbClr val="B6D783"/>
                </a:solidFill>
                <a:latin typeface="+mj-ea"/>
                <a:ea typeface="+mj-ea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A80D79-E600-4B60-8A20-6AEC9F4C4BAD}"/>
                </a:ext>
              </a:extLst>
            </p:cNvPr>
            <p:cNvSpPr txBox="1"/>
            <p:nvPr/>
          </p:nvSpPr>
          <p:spPr>
            <a:xfrm>
              <a:off x="6763154" y="4453427"/>
              <a:ext cx="1699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/>
                <a:t>장바구니에 담기</a:t>
              </a:r>
            </a:p>
          </p:txBody>
        </p: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AA522D2E-C39B-4A8F-AC81-A5B37F931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5922" y="4931053"/>
              <a:ext cx="967336" cy="125970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CF857DA-F139-4146-8C37-516B09B7D8DC}"/>
                </a:ext>
              </a:extLst>
            </p:cNvPr>
            <p:cNvSpPr txBox="1"/>
            <p:nvPr/>
          </p:nvSpPr>
          <p:spPr>
            <a:xfrm>
              <a:off x="5922019" y="4870384"/>
              <a:ext cx="288735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1600" b="0" i="0" u="none" strike="noStrike" spc="-150" baseline="0">
                  <a:latin typeface="+mn-ea"/>
                </a:defRPr>
              </a:lvl1pPr>
            </a:lstStyle>
            <a:p>
              <a:r>
                <a:rPr lang="ko-KR" altLang="en-US" dirty="0"/>
                <a:t>고객이 물건을 집어 드는 행동을 인식하여 가상 장바구니에 물건을 추가</a:t>
              </a:r>
              <a:r>
                <a:rPr lang="en-US" altLang="ko-KR" dirty="0"/>
                <a:t>, </a:t>
              </a:r>
              <a:r>
                <a:rPr lang="ko-KR" altLang="en-US" dirty="0"/>
                <a:t>다시 제자리에 놓는 행동을 인식하여 가상 장바구니의 물건을 삭제</a:t>
              </a:r>
            </a:p>
          </p:txBody>
        </p:sp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C04E14BF-C298-401D-AF03-1B3A0585E6D1}"/>
              </a:ext>
            </a:extLst>
          </p:cNvPr>
          <p:cNvGrpSpPr/>
          <p:nvPr/>
        </p:nvGrpSpPr>
        <p:grpSpPr>
          <a:xfrm>
            <a:off x="334630" y="4358173"/>
            <a:ext cx="2437146" cy="1961813"/>
            <a:chOff x="334630" y="4358173"/>
            <a:chExt cx="2437146" cy="1961813"/>
          </a:xfrm>
        </p:grpSpPr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F1FD8210-06B9-4006-829E-E6F830CCAC88}"/>
                </a:ext>
              </a:extLst>
            </p:cNvPr>
            <p:cNvSpPr/>
            <p:nvPr/>
          </p:nvSpPr>
          <p:spPr>
            <a:xfrm>
              <a:off x="334630" y="4814306"/>
              <a:ext cx="2437146" cy="1505680"/>
            </a:xfrm>
            <a:prstGeom prst="roundRect">
              <a:avLst/>
            </a:prstGeom>
            <a:solidFill>
              <a:srgbClr val="FFFFFF">
                <a:alpha val="92941"/>
              </a:srgbClr>
            </a:solidFill>
            <a:ln w="57150">
              <a:solidFill>
                <a:srgbClr val="B6D7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C0A29EE-9ED2-4792-9209-76C868C9B306}"/>
                </a:ext>
              </a:extLst>
            </p:cNvPr>
            <p:cNvSpPr txBox="1"/>
            <p:nvPr/>
          </p:nvSpPr>
          <p:spPr>
            <a:xfrm>
              <a:off x="444165" y="4358173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rgbClr val="B6D783"/>
                  </a:solidFill>
                  <a:latin typeface="+mj-ea"/>
                  <a:ea typeface="+mj-ea"/>
                </a:rPr>
                <a:t>4</a:t>
              </a:r>
              <a:endParaRPr lang="ko-KR" altLang="en-US" sz="3200" b="1" dirty="0">
                <a:solidFill>
                  <a:srgbClr val="B6D783"/>
                </a:solidFill>
                <a:latin typeface="+mj-ea"/>
                <a:ea typeface="+mj-ea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22C94AF-BE71-4352-9077-C7F57E44E132}"/>
                </a:ext>
              </a:extLst>
            </p:cNvPr>
            <p:cNvSpPr txBox="1"/>
            <p:nvPr/>
          </p:nvSpPr>
          <p:spPr>
            <a:xfrm>
              <a:off x="766253" y="4473588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/>
                <a:t>결제하기</a:t>
              </a:r>
            </a:p>
          </p:txBody>
        </p:sp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D4B0AF1E-254F-47D2-8AC9-28C87AAC2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33" t="6344" r="12541" b="7311"/>
            <a:stretch/>
          </p:blipFill>
          <p:spPr>
            <a:xfrm>
              <a:off x="498969" y="4930394"/>
              <a:ext cx="894861" cy="1279103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03DEED-F7CD-45A0-AC0E-3DEDD6AB041A}"/>
                </a:ext>
              </a:extLst>
            </p:cNvPr>
            <p:cNvSpPr txBox="1"/>
            <p:nvPr/>
          </p:nvSpPr>
          <p:spPr>
            <a:xfrm>
              <a:off x="1393830" y="5209030"/>
              <a:ext cx="128735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1600" b="0" i="0" u="none" strike="noStrike" baseline="0">
                  <a:latin typeface="YDVYGOStd12"/>
                </a:defRPr>
              </a:lvl1pPr>
            </a:lstStyle>
            <a:p>
              <a:r>
                <a:rPr lang="ko-KR" altLang="en-US" dirty="0"/>
                <a:t>미리 등록해 놓은 카드로 자동 결제</a:t>
              </a:r>
            </a:p>
          </p:txBody>
        </p:sp>
      </p:grpSp>
      <p:sp>
        <p:nvSpPr>
          <p:cNvPr id="47" name="타원 46">
            <a:extLst>
              <a:ext uri="{FF2B5EF4-FFF2-40B4-BE49-F238E27FC236}">
                <a16:creationId xmlns:a16="http://schemas.microsoft.com/office/drawing/2014/main" id="{F7A776FB-059E-49D4-8AFC-494C2B457346}"/>
              </a:ext>
            </a:extLst>
          </p:cNvPr>
          <p:cNvSpPr/>
          <p:nvPr/>
        </p:nvSpPr>
        <p:spPr>
          <a:xfrm>
            <a:off x="2852069" y="4499290"/>
            <a:ext cx="73381" cy="7338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8" name="연결선: 꺾임 47">
            <a:extLst>
              <a:ext uri="{FF2B5EF4-FFF2-40B4-BE49-F238E27FC236}">
                <a16:creationId xmlns:a16="http://schemas.microsoft.com/office/drawing/2014/main" id="{5723268D-DCE3-4092-861A-884158622B91}"/>
              </a:ext>
            </a:extLst>
          </p:cNvPr>
          <p:cNvCxnSpPr>
            <a:stCxn id="47" idx="2"/>
            <a:endCxn id="5" idx="2"/>
          </p:cNvCxnSpPr>
          <p:nvPr/>
        </p:nvCxnSpPr>
        <p:spPr>
          <a:xfrm rot="10800000">
            <a:off x="1757503" y="3676651"/>
            <a:ext cx="1094566" cy="859330"/>
          </a:xfrm>
          <a:prstGeom prst="bentConnector2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연결선: 꺾임 49">
            <a:extLst>
              <a:ext uri="{FF2B5EF4-FFF2-40B4-BE49-F238E27FC236}">
                <a16:creationId xmlns:a16="http://schemas.microsoft.com/office/drawing/2014/main" id="{C302A05B-97BB-41FE-A78C-9A6DCFF98ADD}"/>
              </a:ext>
            </a:extLst>
          </p:cNvPr>
          <p:cNvCxnSpPr>
            <a:cxnSpLocks/>
            <a:stCxn id="58" idx="0"/>
          </p:cNvCxnSpPr>
          <p:nvPr/>
        </p:nvCxnSpPr>
        <p:spPr>
          <a:xfrm rot="5400000" flipH="1" flipV="1">
            <a:off x="4689450" y="1615586"/>
            <a:ext cx="269053" cy="1805561"/>
          </a:xfrm>
          <a:prstGeom prst="bentConnector2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타원 57">
            <a:extLst>
              <a:ext uri="{FF2B5EF4-FFF2-40B4-BE49-F238E27FC236}">
                <a16:creationId xmlns:a16="http://schemas.microsoft.com/office/drawing/2014/main" id="{AA055537-BC65-4138-BAD8-CAB3CC614EF9}"/>
              </a:ext>
            </a:extLst>
          </p:cNvPr>
          <p:cNvSpPr/>
          <p:nvPr/>
        </p:nvSpPr>
        <p:spPr>
          <a:xfrm>
            <a:off x="3884505" y="2652892"/>
            <a:ext cx="73381" cy="7338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E46B01E3-5D63-4DAB-B08B-8AA871E398EB}"/>
              </a:ext>
            </a:extLst>
          </p:cNvPr>
          <p:cNvSpPr/>
          <p:nvPr/>
        </p:nvSpPr>
        <p:spPr>
          <a:xfrm>
            <a:off x="5193730" y="4407788"/>
            <a:ext cx="73381" cy="7338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3" name="연결선: 꺾임 62">
            <a:extLst>
              <a:ext uri="{FF2B5EF4-FFF2-40B4-BE49-F238E27FC236}">
                <a16:creationId xmlns:a16="http://schemas.microsoft.com/office/drawing/2014/main" id="{BC92BC1E-333C-4830-9BF2-6D554F47811C}"/>
              </a:ext>
            </a:extLst>
          </p:cNvPr>
          <p:cNvCxnSpPr>
            <a:cxnSpLocks/>
          </p:cNvCxnSpPr>
          <p:nvPr/>
        </p:nvCxnSpPr>
        <p:spPr>
          <a:xfrm rot="16200000" flipV="1">
            <a:off x="5829712" y="3796154"/>
            <a:ext cx="346627" cy="1643278"/>
          </a:xfrm>
          <a:prstGeom prst="bentConnector2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연결선: 꺾임 65">
            <a:extLst>
              <a:ext uri="{FF2B5EF4-FFF2-40B4-BE49-F238E27FC236}">
                <a16:creationId xmlns:a16="http://schemas.microsoft.com/office/drawing/2014/main" id="{4C53897C-DF99-45FC-8151-168C3E82CF99}"/>
              </a:ext>
            </a:extLst>
          </p:cNvPr>
          <p:cNvCxnSpPr>
            <a:cxnSpLocks/>
            <a:stCxn id="41" idx="3"/>
            <a:endCxn id="68" idx="4"/>
          </p:cNvCxnSpPr>
          <p:nvPr/>
        </p:nvCxnSpPr>
        <p:spPr>
          <a:xfrm flipV="1">
            <a:off x="2771776" y="5502349"/>
            <a:ext cx="1498266" cy="64797"/>
          </a:xfrm>
          <a:prstGeom prst="bentConnector2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타원 67">
            <a:extLst>
              <a:ext uri="{FF2B5EF4-FFF2-40B4-BE49-F238E27FC236}">
                <a16:creationId xmlns:a16="http://schemas.microsoft.com/office/drawing/2014/main" id="{CDD5247C-497D-4399-B130-8E927EFB23FE}"/>
              </a:ext>
            </a:extLst>
          </p:cNvPr>
          <p:cNvSpPr/>
          <p:nvPr/>
        </p:nvSpPr>
        <p:spPr>
          <a:xfrm>
            <a:off x="4233351" y="5428968"/>
            <a:ext cx="73381" cy="7338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5426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8" grpId="0" animBg="1"/>
      <p:bldP spid="62" grpId="0" animBg="1"/>
      <p:bldP spid="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C22931-DA47-44E0-99CC-85BADFF41BAD}"/>
              </a:ext>
            </a:extLst>
          </p:cNvPr>
          <p:cNvSpPr txBox="1"/>
          <p:nvPr/>
        </p:nvSpPr>
        <p:spPr>
          <a:xfrm>
            <a:off x="1006516" y="313207"/>
            <a:ext cx="3518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solidFill>
                  <a:srgbClr val="9D6D42"/>
                </a:solidFill>
              </a:rPr>
              <a:t>1 -1</a:t>
            </a:r>
            <a:r>
              <a:rPr lang="en-US" altLang="ko-KR" sz="4000" b="1" dirty="0">
                <a:solidFill>
                  <a:srgbClr val="F2F2F2"/>
                </a:solidFill>
              </a:rPr>
              <a:t>   </a:t>
            </a:r>
            <a:r>
              <a:rPr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센서와 인식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4</a:t>
            </a:fld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479264" y="1587215"/>
            <a:ext cx="8058150" cy="2886401"/>
            <a:chOff x="502413" y="1893944"/>
            <a:chExt cx="8058150" cy="2886401"/>
          </a:xfrm>
        </p:grpSpPr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BB2B5CEE-7C2E-4A7C-A967-64321F24E3FD}"/>
                </a:ext>
              </a:extLst>
            </p:cNvPr>
            <p:cNvSpPr/>
            <p:nvPr/>
          </p:nvSpPr>
          <p:spPr>
            <a:xfrm>
              <a:off x="502413" y="2273103"/>
              <a:ext cx="8058150" cy="2507242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78D541EC-999A-4351-BB2B-27AF53DDB377}"/>
                </a:ext>
              </a:extLst>
            </p:cNvPr>
            <p:cNvSpPr/>
            <p:nvPr/>
          </p:nvSpPr>
          <p:spPr>
            <a:xfrm>
              <a:off x="902201" y="1893944"/>
              <a:ext cx="1504950" cy="624092"/>
            </a:xfrm>
            <a:prstGeom prst="rect">
              <a:avLst/>
            </a:prstGeom>
            <a:solidFill>
              <a:srgbClr val="9D6D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>
                  <a:solidFill>
                    <a:schemeClr val="bg1"/>
                  </a:solidFill>
                </a:rPr>
                <a:t>학습</a:t>
              </a:r>
              <a:r>
                <a:rPr lang="en-US" altLang="ko-KR" sz="2400" b="1" dirty="0">
                  <a:solidFill>
                    <a:schemeClr val="bg1"/>
                  </a:solidFill>
                </a:rPr>
                <a:t> </a:t>
              </a:r>
              <a:r>
                <a:rPr lang="ko-KR" altLang="en-US" sz="2400" b="1" dirty="0">
                  <a:solidFill>
                    <a:schemeClr val="bg1"/>
                  </a:solidFill>
                </a:rPr>
                <a:t>목표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F787236-894B-41C9-96F6-9AA0BF43EDBD}"/>
                </a:ext>
              </a:extLst>
            </p:cNvPr>
            <p:cNvSpPr txBox="1"/>
            <p:nvPr/>
          </p:nvSpPr>
          <p:spPr>
            <a:xfrm>
              <a:off x="923401" y="3006659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  <a:endParaRPr lang="ko-KR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DECD186-DBBB-4196-B282-A839BD212069}"/>
                </a:ext>
              </a:extLst>
            </p:cNvPr>
            <p:cNvSpPr txBox="1"/>
            <p:nvPr/>
          </p:nvSpPr>
          <p:spPr>
            <a:xfrm>
              <a:off x="1403491" y="3096975"/>
              <a:ext cx="6710363" cy="1009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2100"/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dirty="0"/>
                <a:t>지능 에이전트가 센서를 통해 세상을 인식하는 과정을 설명할 수 있다</a:t>
              </a:r>
              <a:r>
                <a:rPr lang="en-US" altLang="ko-KR" dirty="0"/>
                <a:t>.</a:t>
              </a:r>
            </a:p>
          </p:txBody>
        </p:sp>
      </p:grp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BB2B5CEE-7C2E-4A7C-A967-64321F24E3FD}"/>
              </a:ext>
            </a:extLst>
          </p:cNvPr>
          <p:cNvSpPr/>
          <p:nvPr/>
        </p:nvSpPr>
        <p:spPr>
          <a:xfrm>
            <a:off x="458042" y="5128192"/>
            <a:ext cx="8058150" cy="11973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78D541EC-999A-4351-BB2B-27AF53DDB377}"/>
              </a:ext>
            </a:extLst>
          </p:cNvPr>
          <p:cNvSpPr/>
          <p:nvPr/>
        </p:nvSpPr>
        <p:spPr>
          <a:xfrm>
            <a:off x="898342" y="4806905"/>
            <a:ext cx="1504950" cy="6240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</a:rPr>
              <a:t>핵심 요소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ECD186-DBBB-4196-B282-A839BD212069}"/>
              </a:ext>
            </a:extLst>
          </p:cNvPr>
          <p:cNvSpPr txBox="1"/>
          <p:nvPr/>
        </p:nvSpPr>
        <p:spPr>
          <a:xfrm>
            <a:off x="1440143" y="5632073"/>
            <a:ext cx="1861407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2100" dirty="0"/>
              <a:t>지능 에이전트</a:t>
            </a:r>
            <a:endParaRPr lang="en-US" altLang="ko-KR" sz="2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ECD186-DBBB-4196-B282-A839BD212069}"/>
              </a:ext>
            </a:extLst>
          </p:cNvPr>
          <p:cNvSpPr txBox="1"/>
          <p:nvPr/>
        </p:nvSpPr>
        <p:spPr>
          <a:xfrm>
            <a:off x="3909644" y="5632073"/>
            <a:ext cx="723275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2100"/>
              <a:t>센서</a:t>
            </a:r>
            <a:endParaRPr lang="en-US" altLang="ko-KR" sz="2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80BB3D-1C57-4FCD-A8AB-3E0C14C5D9C5}"/>
              </a:ext>
            </a:extLst>
          </p:cNvPr>
          <p:cNvSpPr txBox="1"/>
          <p:nvPr/>
        </p:nvSpPr>
        <p:spPr>
          <a:xfrm>
            <a:off x="5241013" y="5615821"/>
            <a:ext cx="723275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2100"/>
              <a:t>표현</a:t>
            </a:r>
            <a:endParaRPr lang="en-US" altLang="ko-KR" sz="2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AC2355-8FDE-4D76-B24D-BA77E1A950B6}"/>
              </a:ext>
            </a:extLst>
          </p:cNvPr>
          <p:cNvSpPr txBox="1"/>
          <p:nvPr/>
        </p:nvSpPr>
        <p:spPr>
          <a:xfrm>
            <a:off x="6572383" y="5615821"/>
            <a:ext cx="723275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2100" dirty="0"/>
              <a:t>인식</a:t>
            </a:r>
            <a:endParaRPr lang="en-US" altLang="ko-KR" sz="2100" dirty="0"/>
          </a:p>
        </p:txBody>
      </p:sp>
    </p:spTree>
    <p:extLst>
      <p:ext uri="{BB962C8B-B14F-4D97-AF65-F5344CB8AC3E}">
        <p14:creationId xmlns:p14="http://schemas.microsoft.com/office/powerpoint/2010/main" val="950987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2431A5F-A550-45F3-8D98-3235C98B9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881" y="3471186"/>
            <a:ext cx="4781550" cy="321382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598780" y="451413"/>
            <a:ext cx="10764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53</a:t>
            </a:r>
            <a:r>
              <a:rPr lang="ko-KR" altLang="en-US" sz="2000" dirty="0"/>
              <a:t>쪽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50639" y="1694123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40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00025" y="115747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2">
                    <a:lumMod val="25000"/>
                  </a:schemeClr>
                </a:solidFill>
              </a:rPr>
              <a:t>(2) </a:t>
            </a:r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자율 주행 자동차</a:t>
            </a: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021A81C-DB6F-4010-89B8-46664386E44F}"/>
              </a:ext>
            </a:extLst>
          </p:cNvPr>
          <p:cNvSpPr txBox="1"/>
          <p:nvPr/>
        </p:nvSpPr>
        <p:spPr>
          <a:xfrm>
            <a:off x="359923" y="1854013"/>
            <a:ext cx="8603102" cy="13388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0" b="0" i="0" u="none" strike="noStrike" baseline="0" dirty="0">
                <a:latin typeface="YDVYMjOStd13"/>
              </a:rPr>
              <a:t>지능 에이전트가 조종하는 시스템</a:t>
            </a:r>
            <a:endParaRPr lang="en-US" altLang="ko-KR" sz="1800" b="0" i="0" u="none" strike="noStrike" baseline="0" dirty="0">
              <a:latin typeface="YDVYMjOStd13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0" b="0" i="0" u="none" strike="noStrike" spc="-100" dirty="0">
                <a:latin typeface="YDVYMjOStd13"/>
              </a:rPr>
              <a:t>자동차가 자율적으로 주행하려면 모든 물체를 인식할 수 있는 다수의 센서가 필요</a:t>
            </a:r>
            <a:endParaRPr lang="en-US" altLang="ko-KR" sz="1800" b="0" i="0" u="none" strike="noStrike" spc="-100" dirty="0">
              <a:latin typeface="YDVYMjOStd13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YDVYMjOStd13"/>
              </a:rPr>
              <a:t>대표적인 센서 </a:t>
            </a:r>
            <a:r>
              <a:rPr lang="en-US" altLang="ko-KR" dirty="0">
                <a:latin typeface="YDVYMjOStd13"/>
              </a:rPr>
              <a:t>: </a:t>
            </a:r>
            <a:r>
              <a:rPr lang="ko-KR" altLang="en-US" dirty="0">
                <a:latin typeface="YDVYMjOStd13"/>
              </a:rPr>
              <a:t>라이다 센서</a:t>
            </a:r>
            <a:r>
              <a:rPr lang="en-US" altLang="ko-KR" dirty="0">
                <a:latin typeface="YDVYMjOStd13"/>
              </a:rPr>
              <a:t>, </a:t>
            </a:r>
            <a:r>
              <a:rPr lang="ko-KR" altLang="en-US" dirty="0">
                <a:latin typeface="YDVYMjOStd13"/>
              </a:rPr>
              <a:t>위치 확인 시스템</a:t>
            </a:r>
            <a:r>
              <a:rPr lang="en-US" altLang="ko-KR" dirty="0">
                <a:latin typeface="YDVYMjOStd13"/>
              </a:rPr>
              <a:t>, </a:t>
            </a:r>
            <a:r>
              <a:rPr lang="ko-KR" altLang="en-US" dirty="0">
                <a:latin typeface="YDVYMjOStd13"/>
              </a:rPr>
              <a:t>레이더 센서</a:t>
            </a:r>
            <a:r>
              <a:rPr lang="en-US" altLang="ko-KR" dirty="0">
                <a:latin typeface="YDVYMjOStd13"/>
              </a:rPr>
              <a:t>, </a:t>
            </a:r>
            <a:r>
              <a:rPr lang="ko-KR" altLang="en-US" dirty="0">
                <a:latin typeface="YDVYMjOStd13"/>
              </a:rPr>
              <a:t>카메라 센서</a:t>
            </a:r>
            <a:endParaRPr lang="en-US" altLang="ko-KR" spc="-15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59817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그림 43">
            <a:extLst>
              <a:ext uri="{FF2B5EF4-FFF2-40B4-BE49-F238E27FC236}">
                <a16:creationId xmlns:a16="http://schemas.microsoft.com/office/drawing/2014/main" id="{6B16FE35-F53C-46BA-886C-02474BB80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471" y="2678547"/>
            <a:ext cx="2968182" cy="199500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598780" y="451413"/>
            <a:ext cx="10764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53</a:t>
            </a:r>
            <a:r>
              <a:rPr lang="ko-KR" altLang="en-US" sz="2000" dirty="0"/>
              <a:t>쪽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50639" y="1694123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41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00025" y="115747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2">
                    <a:lumMod val="25000"/>
                  </a:schemeClr>
                </a:solidFill>
              </a:rPr>
              <a:t>(2) </a:t>
            </a:r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자율 주행 자동차</a:t>
            </a: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7B3A9D35-4D40-4FC3-8FE4-170A5C26EE41}"/>
              </a:ext>
            </a:extLst>
          </p:cNvPr>
          <p:cNvGrpSpPr/>
          <p:nvPr/>
        </p:nvGrpSpPr>
        <p:grpSpPr>
          <a:xfrm>
            <a:off x="403563" y="1798170"/>
            <a:ext cx="3038473" cy="1620847"/>
            <a:chOff x="403563" y="1798170"/>
            <a:chExt cx="3038473" cy="162084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1C6AB174-8D39-41AF-880D-A1B7AABF60FE}"/>
                </a:ext>
              </a:extLst>
            </p:cNvPr>
            <p:cNvSpPr/>
            <p:nvPr/>
          </p:nvSpPr>
          <p:spPr>
            <a:xfrm>
              <a:off x="403563" y="1798170"/>
              <a:ext cx="3038473" cy="1620847"/>
            </a:xfrm>
            <a:prstGeom prst="roundRect">
              <a:avLst>
                <a:gd name="adj" fmla="val 7457"/>
              </a:avLst>
            </a:prstGeom>
            <a:solidFill>
              <a:srgbClr val="E0E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E8E9AE-E49E-4177-B7A0-4B260A0B4389}"/>
                </a:ext>
              </a:extLst>
            </p:cNvPr>
            <p:cNvSpPr txBox="1"/>
            <p:nvPr/>
          </p:nvSpPr>
          <p:spPr>
            <a:xfrm>
              <a:off x="479763" y="1869766"/>
              <a:ext cx="21812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800" b="1" i="0" u="none" strike="noStrike" spc="-150" baseline="0" dirty="0">
                  <a:solidFill>
                    <a:srgbClr val="066BA2"/>
                  </a:solidFill>
                  <a:latin typeface="+mn-ea"/>
                </a:rPr>
                <a:t>라이다</a:t>
              </a:r>
              <a:r>
                <a:rPr lang="en-US" altLang="ko-KR" sz="1800" b="1" i="0" u="none" strike="noStrike" spc="-150" baseline="0" dirty="0">
                  <a:solidFill>
                    <a:srgbClr val="066BA2"/>
                  </a:solidFill>
                  <a:latin typeface="+mn-ea"/>
                </a:rPr>
                <a:t>(LiDAR) </a:t>
              </a:r>
              <a:r>
                <a:rPr lang="ko-KR" altLang="en-US" sz="1800" b="1" i="0" u="none" strike="noStrike" spc="-150" baseline="0" dirty="0">
                  <a:solidFill>
                    <a:srgbClr val="066BA2"/>
                  </a:solidFill>
                  <a:latin typeface="+mn-ea"/>
                </a:rPr>
                <a:t>센서</a:t>
              </a:r>
              <a:endParaRPr lang="ko-KR" altLang="en-US" b="1" spc="-150" dirty="0">
                <a:solidFill>
                  <a:srgbClr val="066BA2"/>
                </a:solidFill>
                <a:latin typeface="+mn-ea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19A180-722D-4FEC-BFA4-720AE8065C90}"/>
                </a:ext>
              </a:extLst>
            </p:cNvPr>
            <p:cNvSpPr txBox="1"/>
            <p:nvPr/>
          </p:nvSpPr>
          <p:spPr>
            <a:xfrm>
              <a:off x="403563" y="2291644"/>
              <a:ext cx="303847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ko-KR" altLang="en-US" sz="1600" b="0" i="0" u="none" strike="noStrike" spc="-150" baseline="0" dirty="0">
                  <a:latin typeface="YDVYGOStd32"/>
                </a:rPr>
                <a:t>레이저 빛</a:t>
              </a:r>
              <a:r>
                <a:rPr lang="en-US" altLang="ko-KR" sz="1600" b="0" i="0" u="none" strike="noStrike" spc="-150" baseline="0" dirty="0">
                  <a:latin typeface="YDVYGOStd32"/>
                </a:rPr>
                <a:t>(Light Pulse)</a:t>
              </a:r>
              <a:r>
                <a:rPr lang="ko-KR" altLang="en-US" sz="1600" b="0" i="0" u="none" strike="noStrike" spc="-150" baseline="0" dirty="0">
                  <a:latin typeface="YDVYGOStd32"/>
                </a:rPr>
                <a:t>이 반사되어 돌아오는 정보로 주변 환경을 </a:t>
              </a:r>
              <a:r>
                <a:rPr lang="en-US" altLang="ko-KR" sz="1600" b="0" i="0" u="none" strike="noStrike" spc="-150" baseline="0" dirty="0">
                  <a:latin typeface="YDVYGOStd32"/>
                </a:rPr>
                <a:t>3</a:t>
              </a:r>
              <a:r>
                <a:rPr lang="ko-KR" altLang="en-US" sz="1600" b="0" i="0" u="none" strike="noStrike" spc="-150" baseline="0" dirty="0">
                  <a:latin typeface="YDVYGOStd32"/>
                </a:rPr>
                <a:t>차원 지도로 제공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ko-KR" altLang="en-US" sz="1600" b="0" i="0" u="none" strike="noStrike" spc="-150" baseline="0" dirty="0">
                  <a:latin typeface="YDVYGOStd32"/>
                </a:rPr>
                <a:t>다른 센서보다 넓은 시야 확보</a:t>
              </a:r>
              <a:endParaRPr lang="ko-KR" altLang="en-US" sz="1600" spc="-150" dirty="0"/>
            </a:p>
          </p:txBody>
        </p: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CE31D463-13FE-43B5-A7BF-BA8399298C42}"/>
              </a:ext>
            </a:extLst>
          </p:cNvPr>
          <p:cNvGrpSpPr/>
          <p:nvPr/>
        </p:nvGrpSpPr>
        <p:grpSpPr>
          <a:xfrm>
            <a:off x="6102809" y="1806304"/>
            <a:ext cx="2533649" cy="1173014"/>
            <a:chOff x="6102809" y="1806304"/>
            <a:chExt cx="2533649" cy="1173014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CA57110D-C8FB-4D4A-98E8-AD37716B3BF6}"/>
                </a:ext>
              </a:extLst>
            </p:cNvPr>
            <p:cNvSpPr/>
            <p:nvPr/>
          </p:nvSpPr>
          <p:spPr>
            <a:xfrm>
              <a:off x="6102809" y="1806304"/>
              <a:ext cx="2466973" cy="1173014"/>
            </a:xfrm>
            <a:prstGeom prst="roundRect">
              <a:avLst>
                <a:gd name="adj" fmla="val 7457"/>
              </a:avLst>
            </a:prstGeom>
            <a:solidFill>
              <a:srgbClr val="E0E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9035C8-2903-4D65-A644-A956AC57D0D4}"/>
                </a:ext>
              </a:extLst>
            </p:cNvPr>
            <p:cNvSpPr txBox="1"/>
            <p:nvPr/>
          </p:nvSpPr>
          <p:spPr>
            <a:xfrm>
              <a:off x="6179009" y="1877899"/>
              <a:ext cx="24574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800" b="1" i="0" u="none" strike="noStrike" spc="-150" baseline="0" dirty="0">
                  <a:solidFill>
                    <a:srgbClr val="066BA2"/>
                  </a:solidFill>
                  <a:latin typeface="+mn-ea"/>
                </a:rPr>
                <a:t>위치 확인 시스템</a:t>
              </a:r>
              <a:r>
                <a:rPr lang="en-US" altLang="ko-KR" sz="1800" b="1" i="0" u="none" strike="noStrike" spc="-150" baseline="0" dirty="0">
                  <a:solidFill>
                    <a:srgbClr val="066BA2"/>
                  </a:solidFill>
                  <a:latin typeface="+mn-ea"/>
                </a:rPr>
                <a:t>(GPS)</a:t>
              </a:r>
              <a:endParaRPr lang="ko-KR" altLang="en-US" b="1" spc="-150" dirty="0">
                <a:solidFill>
                  <a:srgbClr val="066BA2"/>
                </a:solidFill>
                <a:latin typeface="+mn-ea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4CF7A9-4356-443A-A956-4C31E3455033}"/>
                </a:ext>
              </a:extLst>
            </p:cNvPr>
            <p:cNvSpPr txBox="1"/>
            <p:nvPr/>
          </p:nvSpPr>
          <p:spPr>
            <a:xfrm>
              <a:off x="6102809" y="2299777"/>
              <a:ext cx="253364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285750" indent="-285750">
                <a:buFont typeface="Arial" panose="020B0604020202020204" pitchFamily="34" charset="0"/>
                <a:buChar char="•"/>
                <a:defRPr sz="1600" b="0" i="0" u="none" strike="noStrike" spc="-150" baseline="0">
                  <a:latin typeface="YDVYGOStd32"/>
                </a:defRPr>
              </a:lvl1pPr>
            </a:lstStyle>
            <a:p>
              <a:r>
                <a:rPr lang="ko-KR" altLang="en-US" dirty="0"/>
                <a:t>차량의 운행 경로와 현재 위치를 알려 줌</a:t>
              </a:r>
              <a:r>
                <a:rPr lang="en-US" altLang="ko-KR" dirty="0"/>
                <a:t>.</a:t>
              </a:r>
              <a:endParaRPr lang="ko-KR" altLang="en-US" dirty="0"/>
            </a:p>
          </p:txBody>
        </p:sp>
      </p:grp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23776D63-8DE4-4E94-82EB-8F33853C83D9}"/>
              </a:ext>
            </a:extLst>
          </p:cNvPr>
          <p:cNvGrpSpPr/>
          <p:nvPr/>
        </p:nvGrpSpPr>
        <p:grpSpPr>
          <a:xfrm>
            <a:off x="479762" y="4373284"/>
            <a:ext cx="4330363" cy="1804498"/>
            <a:chOff x="479762" y="4373284"/>
            <a:chExt cx="4330363" cy="1804498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76ADBA16-EC69-4690-975A-309486FA9866}"/>
                </a:ext>
              </a:extLst>
            </p:cNvPr>
            <p:cNvSpPr/>
            <p:nvPr/>
          </p:nvSpPr>
          <p:spPr>
            <a:xfrm>
              <a:off x="479763" y="4373284"/>
              <a:ext cx="4330362" cy="1777216"/>
            </a:xfrm>
            <a:prstGeom prst="roundRect">
              <a:avLst>
                <a:gd name="adj" fmla="val 7457"/>
              </a:avLst>
            </a:prstGeom>
            <a:solidFill>
              <a:srgbClr val="E0E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284656C-11A1-4CD9-ADA1-0291B1521849}"/>
                </a:ext>
              </a:extLst>
            </p:cNvPr>
            <p:cNvSpPr txBox="1"/>
            <p:nvPr/>
          </p:nvSpPr>
          <p:spPr>
            <a:xfrm>
              <a:off x="554862" y="4444740"/>
              <a:ext cx="23026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b="1" i="0" u="none" strike="noStrike" spc="-150" baseline="0">
                  <a:solidFill>
                    <a:srgbClr val="066BA2"/>
                  </a:solidFill>
                  <a:latin typeface="+mn-ea"/>
                </a:defRPr>
              </a:lvl1pPr>
            </a:lstStyle>
            <a:p>
              <a:r>
                <a:rPr lang="ko-KR" altLang="en-US" dirty="0"/>
                <a:t>레이더</a:t>
              </a:r>
              <a:r>
                <a:rPr lang="en-US" altLang="ko-KR" dirty="0"/>
                <a:t>(RADAR) </a:t>
              </a:r>
              <a:r>
                <a:rPr lang="ko-KR" altLang="en-US" dirty="0"/>
                <a:t>센서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EC5B6D-5199-4854-A023-12F15F97DE2E}"/>
                </a:ext>
              </a:extLst>
            </p:cNvPr>
            <p:cNvSpPr txBox="1"/>
            <p:nvPr/>
          </p:nvSpPr>
          <p:spPr>
            <a:xfrm>
              <a:off x="479762" y="4823565"/>
              <a:ext cx="4263687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285750" indent="-285750">
                <a:buFont typeface="Arial" panose="020B0604020202020204" pitchFamily="34" charset="0"/>
                <a:buChar char="•"/>
                <a:defRPr sz="1600" b="0" i="0" u="none" strike="noStrike" spc="-150" baseline="0">
                  <a:latin typeface="YDVYGOStd32"/>
                </a:defRPr>
              </a:lvl1pPr>
            </a:lstStyle>
            <a:p>
              <a:r>
                <a:rPr lang="ko-KR" altLang="en-US" dirty="0"/>
                <a:t>빛이나 소리 대신 전파를 이용</a:t>
              </a:r>
            </a:p>
            <a:p>
              <a:r>
                <a:rPr lang="ko-KR" altLang="en-US" dirty="0"/>
                <a:t>좁은 범위의 물체를 인식</a:t>
              </a:r>
              <a:r>
                <a:rPr lang="en-US" altLang="ko-KR" dirty="0"/>
                <a:t>, </a:t>
              </a:r>
              <a:r>
                <a:rPr lang="ko-KR" altLang="en-US" dirty="0"/>
                <a:t>보행자 탐지</a:t>
              </a:r>
              <a:r>
                <a:rPr lang="en-US" altLang="ko-KR" dirty="0"/>
                <a:t>, </a:t>
              </a:r>
              <a:r>
                <a:rPr lang="ko-KR" altLang="en-US" dirty="0"/>
                <a:t>충돌 방지</a:t>
              </a:r>
              <a:r>
                <a:rPr lang="en-US" altLang="ko-KR" dirty="0"/>
                <a:t>,</a:t>
              </a:r>
              <a:r>
                <a:rPr lang="ko-KR" altLang="en-US" dirty="0"/>
                <a:t>긴급 제동</a:t>
              </a:r>
              <a:r>
                <a:rPr lang="en-US" altLang="ko-KR" dirty="0"/>
                <a:t>, </a:t>
              </a:r>
              <a:r>
                <a:rPr lang="ko-KR" altLang="en-US" dirty="0"/>
                <a:t>측면 접근 차량 알림을 위해 사용</a:t>
              </a:r>
            </a:p>
            <a:p>
              <a:r>
                <a:rPr lang="ko-KR" altLang="en-US" dirty="0"/>
                <a:t>어두운 곳에서도 작동하지만 물체의 형태와 색깔은 감지하지 못함</a:t>
              </a:r>
              <a:r>
                <a:rPr lang="en-US" altLang="ko-KR" dirty="0"/>
                <a:t>.</a:t>
              </a:r>
              <a:endParaRPr lang="ko-KR" altLang="en-US" dirty="0"/>
            </a:p>
          </p:txBody>
        </p:sp>
      </p:grp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EC3B3BFA-C6CB-4DA5-AD68-D0BD576C9968}"/>
              </a:ext>
            </a:extLst>
          </p:cNvPr>
          <p:cNvGrpSpPr/>
          <p:nvPr/>
        </p:nvGrpSpPr>
        <p:grpSpPr>
          <a:xfrm>
            <a:off x="5236164" y="4356928"/>
            <a:ext cx="3352974" cy="1793571"/>
            <a:chOff x="5236164" y="4356928"/>
            <a:chExt cx="3352974" cy="1793571"/>
          </a:xfrm>
        </p:grpSpPr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7A7D44EF-94A7-498E-BC42-FC64D593FB32}"/>
                </a:ext>
              </a:extLst>
            </p:cNvPr>
            <p:cNvSpPr/>
            <p:nvPr/>
          </p:nvSpPr>
          <p:spPr>
            <a:xfrm>
              <a:off x="5236164" y="4356928"/>
              <a:ext cx="3347976" cy="1777216"/>
            </a:xfrm>
            <a:prstGeom prst="roundRect">
              <a:avLst>
                <a:gd name="adj" fmla="val 7457"/>
              </a:avLst>
            </a:prstGeom>
            <a:solidFill>
              <a:srgbClr val="E0E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99E087-E8AC-4EE4-85E8-DFD8D66E65C0}"/>
                </a:ext>
              </a:extLst>
            </p:cNvPr>
            <p:cNvSpPr txBox="1"/>
            <p:nvPr/>
          </p:nvSpPr>
          <p:spPr>
            <a:xfrm>
              <a:off x="5317362" y="4428523"/>
              <a:ext cx="21812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b="1" spc="-150" dirty="0">
                  <a:solidFill>
                    <a:srgbClr val="066BA2"/>
                  </a:solidFill>
                  <a:latin typeface="+mn-ea"/>
                </a:rPr>
                <a:t>카메라</a:t>
              </a:r>
              <a:r>
                <a:rPr lang="en-US" altLang="ko-KR" b="1" spc="-150" dirty="0">
                  <a:solidFill>
                    <a:srgbClr val="066BA2"/>
                  </a:solidFill>
                  <a:latin typeface="+mn-ea"/>
                </a:rPr>
                <a:t>(camera) </a:t>
              </a:r>
              <a:r>
                <a:rPr lang="ko-KR" altLang="en-US" sz="1800" b="1" i="0" u="none" strike="noStrike" spc="-150" baseline="0" dirty="0">
                  <a:solidFill>
                    <a:srgbClr val="066BA2"/>
                  </a:solidFill>
                  <a:latin typeface="+mn-ea"/>
                </a:rPr>
                <a:t>센서</a:t>
              </a:r>
              <a:endParaRPr lang="ko-KR" altLang="en-US" b="1" spc="-150" dirty="0">
                <a:solidFill>
                  <a:srgbClr val="066BA2"/>
                </a:solidFill>
                <a:latin typeface="+mn-ea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F5F7F72-8295-4359-985C-5B1D5829BDF9}"/>
                </a:ext>
              </a:extLst>
            </p:cNvPr>
            <p:cNvSpPr txBox="1"/>
            <p:nvPr/>
          </p:nvSpPr>
          <p:spPr>
            <a:xfrm>
              <a:off x="5241162" y="4796282"/>
              <a:ext cx="3347976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285750" indent="-285750">
                <a:buFont typeface="Arial" panose="020B0604020202020204" pitchFamily="34" charset="0"/>
                <a:buChar char="•"/>
                <a:defRPr sz="1600" b="0" i="0" u="none" strike="noStrike" spc="-150" baseline="0">
                  <a:latin typeface="YDVYGOStd32"/>
                </a:defRPr>
              </a:lvl1pPr>
            </a:lstStyle>
            <a:p>
              <a:r>
                <a:rPr lang="ko-KR" altLang="en-US" dirty="0"/>
                <a:t>빛을 이용하여 물체의 형태와 색깔을 감지함</a:t>
              </a:r>
              <a:r>
                <a:rPr lang="en-US" altLang="ko-KR" dirty="0"/>
                <a:t>.</a:t>
              </a:r>
            </a:p>
            <a:p>
              <a:r>
                <a:rPr lang="ko-KR" altLang="en-US" dirty="0"/>
                <a:t>교통 표지판 인식과 차선 이탈 경고 등을 위해 사용</a:t>
              </a:r>
            </a:p>
            <a:p>
              <a:r>
                <a:rPr lang="ko-KR" altLang="en-US" dirty="0"/>
                <a:t>밝은 곳에서만 사용 가능</a:t>
              </a: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F8F69ECD-DE85-4928-8C24-0A557A8B6FBB}"/>
              </a:ext>
            </a:extLst>
          </p:cNvPr>
          <p:cNvGrpSpPr/>
          <p:nvPr/>
        </p:nvGrpSpPr>
        <p:grpSpPr>
          <a:xfrm>
            <a:off x="6381749" y="3085649"/>
            <a:ext cx="2619376" cy="1173014"/>
            <a:chOff x="6381749" y="3085649"/>
            <a:chExt cx="2619376" cy="1173014"/>
          </a:xfrm>
        </p:grpSpPr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AA43E6D3-464F-4576-A2BB-79B4E59873BF}"/>
                </a:ext>
              </a:extLst>
            </p:cNvPr>
            <p:cNvSpPr/>
            <p:nvPr/>
          </p:nvSpPr>
          <p:spPr>
            <a:xfrm>
              <a:off x="6381750" y="3085649"/>
              <a:ext cx="2619375" cy="1173014"/>
            </a:xfrm>
            <a:prstGeom prst="roundRect">
              <a:avLst>
                <a:gd name="adj" fmla="val 7457"/>
              </a:avLst>
            </a:prstGeom>
            <a:solidFill>
              <a:srgbClr val="D5E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B7DD5D-7836-4A49-AAAD-A2EFF45EF96F}"/>
                </a:ext>
              </a:extLst>
            </p:cNvPr>
            <p:cNvSpPr txBox="1"/>
            <p:nvPr/>
          </p:nvSpPr>
          <p:spPr>
            <a:xfrm>
              <a:off x="6457950" y="3157244"/>
              <a:ext cx="24574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b="1" spc="-150" dirty="0">
                  <a:solidFill>
                    <a:srgbClr val="066BA2"/>
                  </a:solidFill>
                  <a:latin typeface="+mn-ea"/>
                </a:rPr>
                <a:t>지능 에이전트</a:t>
              </a:r>
              <a:r>
                <a:rPr lang="en-US" altLang="ko-KR" b="1" spc="-150" dirty="0">
                  <a:solidFill>
                    <a:srgbClr val="066BA2"/>
                  </a:solidFill>
                  <a:latin typeface="+mn-ea"/>
                </a:rPr>
                <a:t>(AI </a:t>
              </a:r>
              <a:r>
                <a:rPr lang="ko-KR" altLang="en-US" b="1" spc="-150" dirty="0">
                  <a:solidFill>
                    <a:srgbClr val="066BA2"/>
                  </a:solidFill>
                  <a:latin typeface="+mn-ea"/>
                </a:rPr>
                <a:t>컴퓨터</a:t>
              </a:r>
              <a:r>
                <a:rPr lang="en-US" altLang="ko-KR" b="1" spc="-150" dirty="0">
                  <a:solidFill>
                    <a:srgbClr val="066BA2"/>
                  </a:solidFill>
                  <a:latin typeface="+mn-ea"/>
                </a:rPr>
                <a:t>)</a:t>
              </a:r>
              <a:endParaRPr lang="ko-KR" altLang="en-US" b="1" spc="-150" dirty="0">
                <a:solidFill>
                  <a:srgbClr val="066BA2"/>
                </a:solidFill>
                <a:latin typeface="+mn-ea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B16C9F6-4F79-4146-AEE2-B07009F86958}"/>
                </a:ext>
              </a:extLst>
            </p:cNvPr>
            <p:cNvSpPr txBox="1"/>
            <p:nvPr/>
          </p:nvSpPr>
          <p:spPr>
            <a:xfrm>
              <a:off x="6381749" y="3579122"/>
              <a:ext cx="261937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285750" indent="-285750">
                <a:buFont typeface="Arial" panose="020B0604020202020204" pitchFamily="34" charset="0"/>
                <a:buChar char="•"/>
                <a:defRPr sz="1600" b="0" i="0" u="none" strike="noStrike" spc="-150" baseline="0">
                  <a:latin typeface="YDVYGOStd32"/>
                </a:defRPr>
              </a:lvl1pPr>
            </a:lstStyle>
            <a:p>
              <a:r>
                <a:rPr lang="ko-KR" altLang="en-US" spc="-170" dirty="0"/>
                <a:t>주변 경로를 실시간으로 분석하여 제어 장치로 전달</a:t>
              </a:r>
            </a:p>
          </p:txBody>
        </p:sp>
      </p:grpSp>
      <p:cxnSp>
        <p:nvCxnSpPr>
          <p:cNvPr id="38" name="연결선: 꺾임 37">
            <a:extLst>
              <a:ext uri="{FF2B5EF4-FFF2-40B4-BE49-F238E27FC236}">
                <a16:creationId xmlns:a16="http://schemas.microsoft.com/office/drawing/2014/main" id="{179A837E-8EFB-48E4-BD53-0F0EC8941B13}"/>
              </a:ext>
            </a:extLst>
          </p:cNvPr>
          <p:cNvCxnSpPr>
            <a:cxnSpLocks/>
            <a:stCxn id="39" idx="0"/>
            <a:endCxn id="2" idx="3"/>
          </p:cNvCxnSpPr>
          <p:nvPr/>
        </p:nvCxnSpPr>
        <p:spPr>
          <a:xfrm rot="16200000" flipV="1">
            <a:off x="3901147" y="2149484"/>
            <a:ext cx="286903" cy="1205123"/>
          </a:xfrm>
          <a:prstGeom prst="bentConnector2">
            <a:avLst/>
          </a:prstGeom>
          <a:ln w="19050">
            <a:solidFill>
              <a:srgbClr val="066BA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타원 38">
            <a:extLst>
              <a:ext uri="{FF2B5EF4-FFF2-40B4-BE49-F238E27FC236}">
                <a16:creationId xmlns:a16="http://schemas.microsoft.com/office/drawing/2014/main" id="{6399F57E-331F-4B48-A3C7-FAAFC288E884}"/>
              </a:ext>
            </a:extLst>
          </p:cNvPr>
          <p:cNvSpPr/>
          <p:nvPr/>
        </p:nvSpPr>
        <p:spPr>
          <a:xfrm>
            <a:off x="4602005" y="2895497"/>
            <a:ext cx="90307" cy="90307"/>
          </a:xfrm>
          <a:prstGeom prst="ellipse">
            <a:avLst/>
          </a:prstGeom>
          <a:solidFill>
            <a:srgbClr val="1172A7"/>
          </a:solidFill>
          <a:ln>
            <a:solidFill>
              <a:srgbClr val="066B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6" name="연결선: 꺾임 45">
            <a:extLst>
              <a:ext uri="{FF2B5EF4-FFF2-40B4-BE49-F238E27FC236}">
                <a16:creationId xmlns:a16="http://schemas.microsoft.com/office/drawing/2014/main" id="{012F9150-2112-462B-9292-C08EE1239811}"/>
              </a:ext>
            </a:extLst>
          </p:cNvPr>
          <p:cNvCxnSpPr>
            <a:cxnSpLocks/>
            <a:stCxn id="47" idx="0"/>
            <a:endCxn id="18" idx="1"/>
          </p:cNvCxnSpPr>
          <p:nvPr/>
        </p:nvCxnSpPr>
        <p:spPr>
          <a:xfrm rot="5400000" flipH="1" flipV="1">
            <a:off x="5397756" y="1931823"/>
            <a:ext cx="244064" cy="1166041"/>
          </a:xfrm>
          <a:prstGeom prst="bentConnector2">
            <a:avLst/>
          </a:prstGeom>
          <a:ln w="19050">
            <a:solidFill>
              <a:srgbClr val="066BA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타원 46">
            <a:extLst>
              <a:ext uri="{FF2B5EF4-FFF2-40B4-BE49-F238E27FC236}">
                <a16:creationId xmlns:a16="http://schemas.microsoft.com/office/drawing/2014/main" id="{DED3F940-2747-4DBE-B6CD-3564F8181151}"/>
              </a:ext>
            </a:extLst>
          </p:cNvPr>
          <p:cNvSpPr/>
          <p:nvPr/>
        </p:nvSpPr>
        <p:spPr>
          <a:xfrm>
            <a:off x="4891614" y="2636875"/>
            <a:ext cx="90307" cy="90307"/>
          </a:xfrm>
          <a:prstGeom prst="ellipse">
            <a:avLst/>
          </a:prstGeom>
          <a:solidFill>
            <a:srgbClr val="1172A7"/>
          </a:solidFill>
          <a:ln>
            <a:solidFill>
              <a:srgbClr val="066B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0" name="연결선: 꺾임 49">
            <a:extLst>
              <a:ext uri="{FF2B5EF4-FFF2-40B4-BE49-F238E27FC236}">
                <a16:creationId xmlns:a16="http://schemas.microsoft.com/office/drawing/2014/main" id="{83E2B168-0648-4F0B-BF46-0E60F5115787}"/>
              </a:ext>
            </a:extLst>
          </p:cNvPr>
          <p:cNvCxnSpPr>
            <a:cxnSpLocks/>
            <a:stCxn id="51" idx="0"/>
          </p:cNvCxnSpPr>
          <p:nvPr/>
        </p:nvCxnSpPr>
        <p:spPr>
          <a:xfrm rot="16200000" flipH="1" flipV="1">
            <a:off x="2116185" y="2698907"/>
            <a:ext cx="548054" cy="2774641"/>
          </a:xfrm>
          <a:prstGeom prst="bentConnector4">
            <a:avLst>
              <a:gd name="adj1" fmla="val 4370"/>
              <a:gd name="adj2" fmla="val 100090"/>
            </a:avLst>
          </a:prstGeom>
          <a:ln w="19050">
            <a:solidFill>
              <a:srgbClr val="066BA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타원 50">
            <a:extLst>
              <a:ext uri="{FF2B5EF4-FFF2-40B4-BE49-F238E27FC236}">
                <a16:creationId xmlns:a16="http://schemas.microsoft.com/office/drawing/2014/main" id="{08BCAF92-6972-47E2-8B5E-D2FCBEC4A76D}"/>
              </a:ext>
            </a:extLst>
          </p:cNvPr>
          <p:cNvSpPr/>
          <p:nvPr/>
        </p:nvSpPr>
        <p:spPr>
          <a:xfrm>
            <a:off x="3732378" y="3812201"/>
            <a:ext cx="90307" cy="90307"/>
          </a:xfrm>
          <a:prstGeom prst="ellipse">
            <a:avLst/>
          </a:prstGeom>
          <a:solidFill>
            <a:srgbClr val="1172A7"/>
          </a:solidFill>
          <a:ln>
            <a:solidFill>
              <a:srgbClr val="066B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7" name="연결선: 꺾임 56">
            <a:extLst>
              <a:ext uri="{FF2B5EF4-FFF2-40B4-BE49-F238E27FC236}">
                <a16:creationId xmlns:a16="http://schemas.microsoft.com/office/drawing/2014/main" id="{40544E69-9E8F-45D4-9B7A-B833F3702F07}"/>
              </a:ext>
            </a:extLst>
          </p:cNvPr>
          <p:cNvCxnSpPr>
            <a:cxnSpLocks/>
          </p:cNvCxnSpPr>
          <p:nvPr/>
        </p:nvCxnSpPr>
        <p:spPr>
          <a:xfrm>
            <a:off x="4743451" y="3216018"/>
            <a:ext cx="1516990" cy="1146321"/>
          </a:xfrm>
          <a:prstGeom prst="bentConnector3">
            <a:avLst>
              <a:gd name="adj1" fmla="val 98222"/>
            </a:avLst>
          </a:prstGeom>
          <a:ln w="19050">
            <a:solidFill>
              <a:srgbClr val="066BA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타원 57">
            <a:extLst>
              <a:ext uri="{FF2B5EF4-FFF2-40B4-BE49-F238E27FC236}">
                <a16:creationId xmlns:a16="http://schemas.microsoft.com/office/drawing/2014/main" id="{4959FD55-7558-42DF-A0CC-BF4E77920575}"/>
              </a:ext>
            </a:extLst>
          </p:cNvPr>
          <p:cNvSpPr/>
          <p:nvPr/>
        </p:nvSpPr>
        <p:spPr>
          <a:xfrm>
            <a:off x="4647159" y="3177789"/>
            <a:ext cx="90307" cy="90307"/>
          </a:xfrm>
          <a:prstGeom prst="ellipse">
            <a:avLst/>
          </a:prstGeom>
          <a:solidFill>
            <a:srgbClr val="1172A7"/>
          </a:solidFill>
          <a:ln>
            <a:solidFill>
              <a:srgbClr val="066B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72C7C511-6B1D-4C68-9145-B9B6C2AD6635}"/>
              </a:ext>
            </a:extLst>
          </p:cNvPr>
          <p:cNvSpPr/>
          <p:nvPr/>
        </p:nvSpPr>
        <p:spPr>
          <a:xfrm>
            <a:off x="4047858" y="3598368"/>
            <a:ext cx="90307" cy="90307"/>
          </a:xfrm>
          <a:prstGeom prst="ellipse">
            <a:avLst/>
          </a:prstGeom>
          <a:solidFill>
            <a:srgbClr val="1172A7"/>
          </a:solidFill>
          <a:ln>
            <a:solidFill>
              <a:srgbClr val="066B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4" name="연결선: 꺾임 63">
            <a:extLst>
              <a:ext uri="{FF2B5EF4-FFF2-40B4-BE49-F238E27FC236}">
                <a16:creationId xmlns:a16="http://schemas.microsoft.com/office/drawing/2014/main" id="{DFDB68F0-F65C-43C2-AFE1-C46761921E04}"/>
              </a:ext>
            </a:extLst>
          </p:cNvPr>
          <p:cNvCxnSpPr>
            <a:cxnSpLocks/>
            <a:stCxn id="63" idx="6"/>
          </p:cNvCxnSpPr>
          <p:nvPr/>
        </p:nvCxnSpPr>
        <p:spPr>
          <a:xfrm flipV="1">
            <a:off x="4138165" y="3641077"/>
            <a:ext cx="2243584" cy="2445"/>
          </a:xfrm>
          <a:prstGeom prst="bentConnector3">
            <a:avLst>
              <a:gd name="adj1" fmla="val 50000"/>
            </a:avLst>
          </a:prstGeom>
          <a:ln w="19050">
            <a:solidFill>
              <a:srgbClr val="066BA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D0D40AF7-DB32-4CA5-B205-918BC6732084}"/>
              </a:ext>
            </a:extLst>
          </p:cNvPr>
          <p:cNvSpPr txBox="1"/>
          <p:nvPr/>
        </p:nvSpPr>
        <p:spPr>
          <a:xfrm>
            <a:off x="2328501" y="6170719"/>
            <a:ext cx="46373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b="0" i="0" u="none" strike="noStrike" baseline="0" dirty="0">
                <a:solidFill>
                  <a:srgbClr val="E6339A"/>
                </a:solidFill>
                <a:latin typeface="TTBlogL"/>
              </a:rPr>
              <a:t>그림 </a:t>
            </a:r>
            <a:r>
              <a:rPr lang="en-US" altLang="ko-KR" sz="1600" b="0" i="0" u="none" strike="noStrike" baseline="0" dirty="0">
                <a:solidFill>
                  <a:srgbClr val="E6339A"/>
                </a:solidFill>
                <a:latin typeface="TTSoomyungjoSB"/>
              </a:rPr>
              <a:t>Ⅱ</a:t>
            </a:r>
            <a:r>
              <a:rPr lang="en-US" altLang="ko-KR" sz="1600" b="0" i="0" u="none" strike="noStrike" baseline="0" dirty="0">
                <a:solidFill>
                  <a:srgbClr val="E6339A"/>
                </a:solidFill>
                <a:latin typeface="TTBlogL"/>
              </a:rPr>
              <a:t>-7 </a:t>
            </a:r>
            <a:r>
              <a:rPr lang="ko-KR" altLang="en-US" sz="1600" b="0" i="0" u="none" strike="noStrike" baseline="0" dirty="0">
                <a:solidFill>
                  <a:srgbClr val="000000"/>
                </a:solidFill>
                <a:latin typeface="TTBlogL"/>
              </a:rPr>
              <a:t>자율 주행 자동차의 작동 원리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85452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7" grpId="0" animBg="1"/>
      <p:bldP spid="51" grpId="0" animBg="1"/>
      <p:bldP spid="58" grpId="0" animBg="1"/>
      <p:bldP spid="63" grpId="0" animBg="1"/>
      <p:bldP spid="6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7598780" y="451413"/>
            <a:ext cx="10764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53</a:t>
            </a:r>
            <a:r>
              <a:rPr lang="ko-KR" altLang="en-US" sz="2000" dirty="0"/>
              <a:t>쪽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1694123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42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00025" y="115747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2">
                    <a:lumMod val="25000"/>
                  </a:schemeClr>
                </a:solidFill>
              </a:rPr>
              <a:t>(2) </a:t>
            </a:r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자율 주행 자동차</a:t>
            </a: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>
            <a:extLst>
              <a:ext uri="{FF2B5EF4-FFF2-40B4-BE49-F238E27FC236}">
                <a16:creationId xmlns:a16="http://schemas.microsoft.com/office/drawing/2014/main" id="{40338FD8-5CE5-49A6-8F8A-73D17214B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1" y="2782181"/>
            <a:ext cx="6191794" cy="314596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567C8BD-D8A8-4E84-A7FA-62E669571A07}"/>
              </a:ext>
            </a:extLst>
          </p:cNvPr>
          <p:cNvSpPr txBox="1"/>
          <p:nvPr/>
        </p:nvSpPr>
        <p:spPr>
          <a:xfrm>
            <a:off x="592184" y="1951672"/>
            <a:ext cx="81708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1800" b="0" i="0" u="none" strike="noStrike" baseline="0" dirty="0">
                <a:latin typeface="YDVYMjOStd13"/>
              </a:rPr>
              <a:t>카메라 센서</a:t>
            </a:r>
            <a:r>
              <a:rPr lang="en-US" altLang="ko-KR" sz="1800" b="0" i="0" u="none" strike="noStrike" baseline="0" dirty="0">
                <a:latin typeface="YDVYMjOStd13"/>
              </a:rPr>
              <a:t>, </a:t>
            </a:r>
            <a:r>
              <a:rPr lang="ko-KR" altLang="en-US" sz="1800" b="0" i="0" u="none" strike="noStrike" baseline="0" dirty="0">
                <a:latin typeface="YDVYMjOStd13"/>
              </a:rPr>
              <a:t>레이더 센서</a:t>
            </a:r>
            <a:r>
              <a:rPr lang="en-US" altLang="ko-KR" sz="1800" b="0" i="0" u="none" strike="noStrike" baseline="0" dirty="0">
                <a:latin typeface="YDVYMjOStd13"/>
              </a:rPr>
              <a:t>, </a:t>
            </a:r>
            <a:r>
              <a:rPr lang="ko-KR" altLang="en-US" sz="1800" b="0" i="0" u="none" strike="noStrike" baseline="0" dirty="0">
                <a:latin typeface="YDVYMjOStd13"/>
              </a:rPr>
              <a:t>라이다 센서 등을 이용하여 </a:t>
            </a:r>
            <a:r>
              <a:rPr lang="ko-KR" altLang="en-US" sz="1800" b="0" i="0" u="none" strike="noStrike" baseline="0" dirty="0">
                <a:solidFill>
                  <a:srgbClr val="0070C0"/>
                </a:solidFill>
                <a:latin typeface="YDVYMjOStd13"/>
              </a:rPr>
              <a:t>도로의 신호등</a:t>
            </a:r>
            <a:r>
              <a:rPr lang="en-US" altLang="ko-KR" sz="1800" b="0" i="0" u="none" strike="noStrike" baseline="0" dirty="0">
                <a:solidFill>
                  <a:srgbClr val="0070C0"/>
                </a:solidFill>
                <a:latin typeface="YDVYMjOStd13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70C0"/>
                </a:solidFill>
                <a:latin typeface="YDVYMjOStd13"/>
              </a:rPr>
              <a:t>표지판</a:t>
            </a:r>
            <a:r>
              <a:rPr lang="en-US" altLang="ko-KR" sz="1800" b="0" i="0" u="none" strike="noStrike" baseline="0" dirty="0">
                <a:solidFill>
                  <a:srgbClr val="0070C0"/>
                </a:solidFill>
                <a:latin typeface="YDVYMjOStd13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70C0"/>
                </a:solidFill>
                <a:latin typeface="YDVYMjOStd13"/>
              </a:rPr>
              <a:t>주변 차량 및 보행자 등의 상황을 인식</a:t>
            </a:r>
            <a:r>
              <a:rPr lang="ko-KR" altLang="en-US" sz="1800" b="0" i="0" u="none" strike="noStrike" baseline="0" dirty="0">
                <a:latin typeface="YDVYMjOStd13"/>
              </a:rPr>
              <a:t>하고 </a:t>
            </a:r>
            <a:r>
              <a:rPr lang="ko-KR" altLang="en-US" sz="1800" b="0" i="0" u="none" strike="noStrike" baseline="0" dirty="0">
                <a:solidFill>
                  <a:srgbClr val="0070C0"/>
                </a:solidFill>
                <a:latin typeface="YDVYMjOStd13"/>
              </a:rPr>
              <a:t>인간의 도움 없이 지능적으로 행동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551FAF-348F-483A-9759-0930098CE013}"/>
              </a:ext>
            </a:extLst>
          </p:cNvPr>
          <p:cNvSpPr txBox="1"/>
          <p:nvPr/>
        </p:nvSpPr>
        <p:spPr>
          <a:xfrm>
            <a:off x="1733005" y="6019753"/>
            <a:ext cx="6017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b="0" i="0" u="none" strike="noStrike" baseline="0" dirty="0">
                <a:solidFill>
                  <a:srgbClr val="E6339A"/>
                </a:solidFill>
                <a:latin typeface="TTBlogL"/>
              </a:rPr>
              <a:t>그림 </a:t>
            </a:r>
            <a:r>
              <a:rPr lang="en-US" altLang="ko-KR" sz="1600" b="0" i="0" u="none" strike="noStrike" baseline="0" dirty="0">
                <a:solidFill>
                  <a:srgbClr val="E6339A"/>
                </a:solidFill>
                <a:latin typeface="TTSoomyungjoSB"/>
              </a:rPr>
              <a:t>Ⅱ</a:t>
            </a:r>
            <a:r>
              <a:rPr lang="en-US" altLang="ko-KR" sz="1600" b="0" i="0" u="none" strike="noStrike" baseline="0" dirty="0">
                <a:solidFill>
                  <a:srgbClr val="E6339A"/>
                </a:solidFill>
                <a:latin typeface="TTBlogL"/>
              </a:rPr>
              <a:t>-8 </a:t>
            </a:r>
            <a:r>
              <a:rPr lang="ko-KR" altLang="en-US" sz="1600" b="0" i="0" u="none" strike="noStrike" baseline="0" dirty="0">
                <a:solidFill>
                  <a:srgbClr val="000000"/>
                </a:solidFill>
                <a:latin typeface="TTBlogL"/>
              </a:rPr>
              <a:t>자율 주행 자동차의 주변 상황 인식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35640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50639" y="1694123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43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114300" y="6456115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1494" y="1197980"/>
            <a:ext cx="358815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4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031" y="1157472"/>
            <a:ext cx="431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센서의 한계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BA3421-0DD8-4B90-AD5A-2E0CA3C83426}"/>
              </a:ext>
            </a:extLst>
          </p:cNvPr>
          <p:cNvSpPr txBox="1"/>
          <p:nvPr/>
        </p:nvSpPr>
        <p:spPr>
          <a:xfrm>
            <a:off x="7598780" y="390450"/>
            <a:ext cx="10764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54</a:t>
            </a:r>
            <a:r>
              <a:rPr lang="ko-KR" altLang="en-US" sz="2000" dirty="0"/>
              <a:t>쪽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C1955CD-12AC-43B6-B219-1F702E2C5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86" y="2745487"/>
            <a:ext cx="5438027" cy="31563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BED7C1-E038-452A-892D-E198F77BC986}"/>
              </a:ext>
            </a:extLst>
          </p:cNvPr>
          <p:cNvSpPr txBox="1"/>
          <p:nvPr/>
        </p:nvSpPr>
        <p:spPr>
          <a:xfrm>
            <a:off x="2244614" y="6017797"/>
            <a:ext cx="4667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1600" b="0" i="0" u="none" strike="noStrike" baseline="0">
                <a:solidFill>
                  <a:srgbClr val="E6339A"/>
                </a:solidFill>
                <a:latin typeface="TTBlogL"/>
              </a:defRPr>
            </a:lvl1pPr>
          </a:lstStyle>
          <a:p>
            <a:r>
              <a:rPr lang="ko-KR" altLang="en-US" dirty="0"/>
              <a:t>그림 </a:t>
            </a:r>
            <a:r>
              <a:rPr lang="en-US" altLang="ko-KR" dirty="0"/>
              <a:t>Ⅱ-9 </a:t>
            </a:r>
            <a:r>
              <a:rPr lang="ko-KR" altLang="en-US" dirty="0">
                <a:solidFill>
                  <a:schemeClr val="tx1"/>
                </a:solidFill>
              </a:rPr>
              <a:t>자율 주행 자동차의 사고 과정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AAFF3C-D28B-46C0-BB52-A2A804B3547E}"/>
              </a:ext>
            </a:extLst>
          </p:cNvPr>
          <p:cNvSpPr txBox="1"/>
          <p:nvPr/>
        </p:nvSpPr>
        <p:spPr>
          <a:xfrm>
            <a:off x="590309" y="1864628"/>
            <a:ext cx="782979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1800" b="0" i="0" u="none" strike="noStrike" baseline="0" dirty="0">
                <a:latin typeface="YDVYMjOStd13"/>
              </a:rPr>
              <a:t>센서 기술의 발달로 자율 주행 자동차의 성능이 많이 발전했지만 센서에만 의존하기에는 아직 자율 주행에 많은 한계가 있음</a:t>
            </a:r>
            <a:r>
              <a:rPr lang="en-US" altLang="ko-KR" sz="1800" b="0" i="0" u="none" strike="noStrike" baseline="0" dirty="0">
                <a:latin typeface="YDVYMjOStd13"/>
              </a:rPr>
              <a:t>.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4FD31F-8521-4E4C-8108-A00B9E12C9B5}"/>
              </a:ext>
            </a:extLst>
          </p:cNvPr>
          <p:cNvSpPr txBox="1"/>
          <p:nvPr/>
        </p:nvSpPr>
        <p:spPr>
          <a:xfrm>
            <a:off x="564145" y="3648294"/>
            <a:ext cx="2868705" cy="1323439"/>
          </a:xfrm>
          <a:prstGeom prst="borderCallout1">
            <a:avLst>
              <a:gd name="adj1" fmla="val 37175"/>
              <a:gd name="adj2" fmla="val 102167"/>
              <a:gd name="adj3" fmla="val 29590"/>
              <a:gd name="adj4" fmla="val 121346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BE5D6"/>
            </a:solidFill>
          </a:ln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b="0" i="0" u="none" strike="noStrike" baseline="0">
                <a:latin typeface="YDVYMjOStd13"/>
              </a:defRPr>
            </a:lvl1pPr>
          </a:lstStyle>
          <a:p>
            <a:pPr algn="l"/>
            <a:r>
              <a:rPr lang="ko-KR" altLang="en-US" sz="1600" dirty="0"/>
              <a:t>예</a:t>
            </a:r>
            <a:r>
              <a:rPr lang="en-US" altLang="ko-KR" sz="1600" dirty="0"/>
              <a:t>) </a:t>
            </a:r>
            <a:r>
              <a:rPr lang="ko-KR" altLang="en-US" sz="1600" dirty="0"/>
              <a:t>미국에서 자율 주행 중이던 승용차가 흰색 트럭을 인식하지 못하고 빠른 속도로 들이받아 운전자가 사망하는 사건이 발생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FED6CB-4C6A-4FD7-A775-C1DCF71AABFE}"/>
              </a:ext>
            </a:extLst>
          </p:cNvPr>
          <p:cNvSpPr txBox="1"/>
          <p:nvPr/>
        </p:nvSpPr>
        <p:spPr>
          <a:xfrm>
            <a:off x="6617705" y="3595961"/>
            <a:ext cx="2057400" cy="830997"/>
          </a:xfrm>
          <a:prstGeom prst="borderCallout1">
            <a:avLst>
              <a:gd name="adj1" fmla="val 42853"/>
              <a:gd name="adj2" fmla="val -4100"/>
              <a:gd name="adj3" fmla="val 21327"/>
              <a:gd name="adj4" fmla="val -75158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E699"/>
            </a:solidFill>
          </a:ln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b="0" i="0" u="none" strike="noStrike" baseline="0">
                <a:latin typeface="YDVYMjOStd13"/>
              </a:defRPr>
            </a:lvl1pPr>
          </a:lstStyle>
          <a:p>
            <a:pPr algn="l"/>
            <a:r>
              <a:rPr lang="ko-KR" altLang="en-US" sz="1600" dirty="0"/>
              <a:t>빨간 승용차가 트럭의 흰색 면을 하늘로 착각해서 사고 발생</a:t>
            </a:r>
          </a:p>
        </p:txBody>
      </p:sp>
    </p:spTree>
    <p:extLst>
      <p:ext uri="{BB962C8B-B14F-4D97-AF65-F5344CB8AC3E}">
        <p14:creationId xmlns:p14="http://schemas.microsoft.com/office/powerpoint/2010/main" val="54933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1694123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44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D64A4BB-CF5E-4855-B79C-A29F1E09E35B}"/>
              </a:ext>
            </a:extLst>
          </p:cNvPr>
          <p:cNvSpPr txBox="1"/>
          <p:nvPr/>
        </p:nvSpPr>
        <p:spPr>
          <a:xfrm>
            <a:off x="809625" y="113842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0A3287"/>
                </a:solidFill>
              </a:rPr>
              <a:t>왜 이런 사고가 발생했을까</a:t>
            </a:r>
            <a:r>
              <a:rPr lang="en-US" altLang="ko-KR" sz="2400" b="1" dirty="0">
                <a:solidFill>
                  <a:srgbClr val="0A3287"/>
                </a:solidFill>
              </a:rPr>
              <a:t>?</a:t>
            </a:r>
            <a:endParaRPr lang="ko-KR" altLang="en-US" sz="2400" b="1" dirty="0">
              <a:solidFill>
                <a:srgbClr val="0A3287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24845C-9B31-44A3-8893-CD88A2A6839F}"/>
              </a:ext>
            </a:extLst>
          </p:cNvPr>
          <p:cNvSpPr txBox="1"/>
          <p:nvPr/>
        </p:nvSpPr>
        <p:spPr>
          <a:xfrm>
            <a:off x="281549" y="1051326"/>
            <a:ext cx="536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solidFill>
                  <a:srgbClr val="0A3287"/>
                </a:solidFill>
              </a:rPr>
              <a:t>▣</a:t>
            </a: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6D84FF27-C5B6-4D24-80A8-B7507AA3E54B}"/>
              </a:ext>
            </a:extLst>
          </p:cNvPr>
          <p:cNvSpPr/>
          <p:nvPr/>
        </p:nvSpPr>
        <p:spPr>
          <a:xfrm>
            <a:off x="560322" y="1798170"/>
            <a:ext cx="3959431" cy="4558181"/>
          </a:xfrm>
          <a:prstGeom prst="roundRect">
            <a:avLst>
              <a:gd name="adj" fmla="val 2838"/>
            </a:avLst>
          </a:prstGeom>
          <a:solidFill>
            <a:srgbClr val="E4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CF9CA8-C1D4-4A98-8016-C8373E1DC866}"/>
              </a:ext>
            </a:extLst>
          </p:cNvPr>
          <p:cNvSpPr txBox="1"/>
          <p:nvPr/>
        </p:nvSpPr>
        <p:spPr>
          <a:xfrm>
            <a:off x="659618" y="1999514"/>
            <a:ext cx="2842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1" i="0" u="none" strike="noStrike" spc="-150" baseline="0" dirty="0">
                <a:solidFill>
                  <a:srgbClr val="066BA2"/>
                </a:solidFill>
                <a:latin typeface="+mn-ea"/>
              </a:rPr>
              <a:t>센서의 오염</a:t>
            </a:r>
            <a:endParaRPr lang="ko-KR" altLang="en-US" b="1" spc="-150" dirty="0">
              <a:solidFill>
                <a:srgbClr val="066BA2"/>
              </a:solidFill>
              <a:latin typeface="+mn-ea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A6191A5-FD34-4259-AA70-83AA036A0F13}"/>
              </a:ext>
            </a:extLst>
          </p:cNvPr>
          <p:cNvSpPr txBox="1"/>
          <p:nvPr/>
        </p:nvSpPr>
        <p:spPr>
          <a:xfrm>
            <a:off x="560322" y="2468609"/>
            <a:ext cx="39594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1600" b="0" i="0" u="none" strike="noStrike" spc="-150" baseline="0" dirty="0">
                <a:latin typeface="+mj-ea"/>
                <a:ea typeface="+mj-ea"/>
              </a:rPr>
              <a:t>레이더 센서는 전파를 이용하기 때문에 문제가 없지만 </a:t>
            </a:r>
            <a:r>
              <a:rPr lang="ko-KR" altLang="en-US" sz="1600" b="0" i="0" u="none" strike="noStrike" spc="-150" baseline="0" dirty="0">
                <a:solidFill>
                  <a:srgbClr val="066BA2"/>
                </a:solidFill>
                <a:latin typeface="+mj-ea"/>
                <a:ea typeface="+mj-ea"/>
              </a:rPr>
              <a:t>빛을 이용하는 카메라 센서와 라이다 센서는 흙탕물과 같은 것에 오염되면 사고가 일어날 수 있다</a:t>
            </a:r>
            <a:r>
              <a:rPr lang="en-US" altLang="ko-KR" sz="1600" b="0" i="0" u="none" strike="noStrike" spc="-150" baseline="0" dirty="0">
                <a:solidFill>
                  <a:srgbClr val="066BA2"/>
                </a:solidFill>
                <a:latin typeface="+mj-ea"/>
                <a:ea typeface="+mj-ea"/>
              </a:rPr>
              <a:t>. </a:t>
            </a:r>
            <a:r>
              <a:rPr lang="ko-KR" altLang="en-US" sz="1600" b="0" i="0" u="none" strike="noStrike" spc="-150" baseline="0" dirty="0">
                <a:latin typeface="+mj-ea"/>
                <a:ea typeface="+mj-ea"/>
              </a:rPr>
              <a:t>마치 인간이 눈을 가리고 운전하는 셈이다</a:t>
            </a:r>
            <a:r>
              <a:rPr lang="en-US" altLang="ko-KR" sz="1600" b="0" i="0" u="none" strike="noStrike" spc="-150" baseline="0" dirty="0">
                <a:latin typeface="+mj-ea"/>
                <a:ea typeface="+mj-ea"/>
              </a:rPr>
              <a:t>. </a:t>
            </a:r>
            <a:r>
              <a:rPr lang="ko-KR" altLang="en-US" sz="1600" b="0" i="0" u="none" strike="noStrike" spc="-150" baseline="0" dirty="0">
                <a:latin typeface="+mj-ea"/>
                <a:ea typeface="+mj-ea"/>
              </a:rPr>
              <a:t>이를 방지하기 위해 센서를 다양한 외부 상황으로부터 보호하고 오염물을 빠르게 제거하는 연구가 진행되고 있다</a:t>
            </a:r>
            <a:r>
              <a:rPr lang="en-US" altLang="ko-KR" sz="1600" b="0" i="0" u="none" strike="noStrike" spc="-150" baseline="0" dirty="0">
                <a:latin typeface="+mj-ea"/>
                <a:ea typeface="+mj-ea"/>
              </a:rPr>
              <a:t>.</a:t>
            </a:r>
            <a:endParaRPr lang="ko-KR" altLang="en-US" sz="1400" spc="-150" dirty="0">
              <a:latin typeface="+mj-ea"/>
              <a:ea typeface="+mj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DED48B7-E2ED-4146-9F34-FBAED2495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22" y="4424234"/>
            <a:ext cx="2719120" cy="152869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4B383BB-B632-4008-8A57-89665427A675}"/>
              </a:ext>
            </a:extLst>
          </p:cNvPr>
          <p:cNvSpPr txBox="1"/>
          <p:nvPr/>
        </p:nvSpPr>
        <p:spPr>
          <a:xfrm>
            <a:off x="900486" y="6000750"/>
            <a:ext cx="32791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b="0" i="0" u="none" strike="noStrike" baseline="0" dirty="0">
                <a:solidFill>
                  <a:srgbClr val="E6339A"/>
                </a:solidFill>
                <a:latin typeface="+mn-ea"/>
              </a:rPr>
              <a:t>그림 </a:t>
            </a:r>
            <a:r>
              <a:rPr lang="en-US" altLang="ko-KR" sz="1400" b="0" i="0" u="none" strike="noStrike" baseline="0" dirty="0">
                <a:solidFill>
                  <a:srgbClr val="E6339A"/>
                </a:solidFill>
                <a:latin typeface="+mn-ea"/>
              </a:rPr>
              <a:t>Ⅱ-10 </a:t>
            </a:r>
            <a:r>
              <a:rPr lang="ko-KR" altLang="en-US" sz="1400" b="0" i="0" u="none" strike="noStrike" baseline="0" dirty="0">
                <a:solidFill>
                  <a:srgbClr val="000000"/>
                </a:solidFill>
                <a:latin typeface="+mn-ea"/>
              </a:rPr>
              <a:t>흙탕물이 튀는 환경</a:t>
            </a:r>
            <a:endParaRPr lang="ko-KR" altLang="en-US" sz="1400" dirty="0">
              <a:latin typeface="+mn-ea"/>
            </a:endParaRPr>
          </a:p>
        </p:txBody>
      </p:sp>
      <p:sp>
        <p:nvSpPr>
          <p:cNvPr id="58" name="사각형: 둥근 모서리 57">
            <a:extLst>
              <a:ext uri="{FF2B5EF4-FFF2-40B4-BE49-F238E27FC236}">
                <a16:creationId xmlns:a16="http://schemas.microsoft.com/office/drawing/2014/main" id="{142893EA-5E32-4E3C-9C87-1F6999E4122F}"/>
              </a:ext>
            </a:extLst>
          </p:cNvPr>
          <p:cNvSpPr/>
          <p:nvPr/>
        </p:nvSpPr>
        <p:spPr>
          <a:xfrm>
            <a:off x="4637414" y="1798170"/>
            <a:ext cx="3959431" cy="4558181"/>
          </a:xfrm>
          <a:prstGeom prst="roundRect">
            <a:avLst>
              <a:gd name="adj" fmla="val 2838"/>
            </a:avLst>
          </a:prstGeom>
          <a:solidFill>
            <a:srgbClr val="E4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320636-0473-47D6-9F23-E566DE45F8D9}"/>
              </a:ext>
            </a:extLst>
          </p:cNvPr>
          <p:cNvSpPr txBox="1"/>
          <p:nvPr/>
        </p:nvSpPr>
        <p:spPr>
          <a:xfrm>
            <a:off x="4736710" y="1999514"/>
            <a:ext cx="2842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1" i="0" u="none" strike="noStrike" spc="-150" baseline="0" dirty="0">
                <a:solidFill>
                  <a:srgbClr val="066BA2"/>
                </a:solidFill>
                <a:latin typeface="+mn-ea"/>
              </a:rPr>
              <a:t>센서의 물체 인식 범위</a:t>
            </a:r>
            <a:endParaRPr lang="ko-KR" altLang="en-US" b="1" spc="-150" dirty="0">
              <a:solidFill>
                <a:srgbClr val="066BA2"/>
              </a:solidFill>
              <a:latin typeface="+mn-ea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6D39AE4-4B6E-48E4-AF9A-AD1E3C200E8D}"/>
              </a:ext>
            </a:extLst>
          </p:cNvPr>
          <p:cNvSpPr txBox="1"/>
          <p:nvPr/>
        </p:nvSpPr>
        <p:spPr>
          <a:xfrm>
            <a:off x="4637414" y="2468609"/>
            <a:ext cx="395943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600" b="0" i="0" u="none" strike="noStrike" spc="-150" baseline="0">
                <a:latin typeface="+mj-ea"/>
                <a:ea typeface="+mj-ea"/>
              </a:defRPr>
            </a:lvl1pPr>
          </a:lstStyle>
          <a:p>
            <a:r>
              <a:rPr lang="ko-KR" altLang="en-US" dirty="0"/>
              <a:t>자율 주행 자동차는 </a:t>
            </a:r>
            <a:r>
              <a:rPr lang="ko-KR" altLang="en-US" dirty="0">
                <a:solidFill>
                  <a:srgbClr val="066BA2"/>
                </a:solidFill>
              </a:rPr>
              <a:t>물체 인식 범위 영상에 많이 의존</a:t>
            </a:r>
            <a:r>
              <a:rPr lang="ko-KR" altLang="en-US" dirty="0"/>
              <a:t>하고 있는데</a:t>
            </a:r>
            <a:r>
              <a:rPr lang="en-US" altLang="ko-KR" dirty="0"/>
              <a:t>, [</a:t>
            </a:r>
            <a:r>
              <a:rPr lang="ko-KR" altLang="en-US" dirty="0"/>
              <a:t>그림</a:t>
            </a:r>
            <a:r>
              <a:rPr lang="en-US" altLang="ko-KR" dirty="0"/>
              <a:t>Ⅱ-11]</a:t>
            </a:r>
            <a:r>
              <a:rPr lang="ko-KR" altLang="en-US" dirty="0"/>
              <a:t>과 같이 인식 범위가 아직</a:t>
            </a:r>
            <a:r>
              <a:rPr lang="en-US" altLang="ko-KR" dirty="0"/>
              <a:t>200m </a:t>
            </a:r>
            <a:r>
              <a:rPr lang="ko-KR" altLang="en-US" dirty="0"/>
              <a:t>정도밖에 되지 않는다</a:t>
            </a:r>
            <a:r>
              <a:rPr lang="en-US" altLang="ko-KR" dirty="0"/>
              <a:t>. </a:t>
            </a:r>
            <a:r>
              <a:rPr lang="ko-KR" altLang="en-US" dirty="0"/>
              <a:t>이 거리는 시속 </a:t>
            </a:r>
            <a:r>
              <a:rPr lang="en-US" altLang="ko-KR" dirty="0"/>
              <a:t>100km</a:t>
            </a:r>
            <a:r>
              <a:rPr lang="ko-KR" altLang="en-US" dirty="0"/>
              <a:t>의 차량이 </a:t>
            </a:r>
            <a:r>
              <a:rPr lang="en-US" altLang="ko-KR" dirty="0"/>
              <a:t>7</a:t>
            </a:r>
            <a:r>
              <a:rPr lang="ko-KR" altLang="en-US" dirty="0"/>
              <a:t>초 만에 도달할 수 있는 거리로 특히 곡선도로에서는 매우 위험하다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ADDC0DC-47CF-4599-B98B-B80CC12E1713}"/>
              </a:ext>
            </a:extLst>
          </p:cNvPr>
          <p:cNvSpPr txBox="1"/>
          <p:nvPr/>
        </p:nvSpPr>
        <p:spPr>
          <a:xfrm>
            <a:off x="4977578" y="6000750"/>
            <a:ext cx="32791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b="0" i="0" u="none" strike="noStrike" baseline="0" dirty="0">
                <a:solidFill>
                  <a:srgbClr val="E6339A"/>
                </a:solidFill>
                <a:latin typeface="+mn-ea"/>
              </a:rPr>
              <a:t>그림 </a:t>
            </a:r>
            <a:r>
              <a:rPr lang="en-US" altLang="ko-KR" sz="1400" b="0" i="0" u="none" strike="noStrike" baseline="0" dirty="0">
                <a:solidFill>
                  <a:srgbClr val="E6339A"/>
                </a:solidFill>
                <a:latin typeface="+mn-ea"/>
              </a:rPr>
              <a:t>Ⅱ-11 </a:t>
            </a:r>
            <a:r>
              <a:rPr lang="ko-KR" altLang="en-US" sz="1400" b="0" i="0" u="none" strike="noStrike" baseline="0" dirty="0">
                <a:solidFill>
                  <a:srgbClr val="000000"/>
                </a:solidFill>
                <a:latin typeface="+mn-ea"/>
              </a:rPr>
              <a:t>센서의 인식 범위</a:t>
            </a:r>
            <a:endParaRPr lang="ko-KR" altLang="en-US" sz="1400" dirty="0">
              <a:latin typeface="+mn-ea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ECFC7D85-10D9-4C3F-905A-293A78CFF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481" y="4095808"/>
            <a:ext cx="2883296" cy="188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23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164782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4C22931-DA47-44E0-99CC-85BADFF41BAD}"/>
              </a:ext>
            </a:extLst>
          </p:cNvPr>
          <p:cNvSpPr txBox="1"/>
          <p:nvPr/>
        </p:nvSpPr>
        <p:spPr>
          <a:xfrm>
            <a:off x="891618" y="1163626"/>
            <a:ext cx="531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 b="1">
                <a:solidFill>
                  <a:srgbClr val="105593"/>
                </a:solidFill>
              </a:defRPr>
            </a:lvl1pPr>
          </a:lstStyle>
          <a:p>
            <a:r>
              <a:rPr lang="ko-KR" altLang="en-US" dirty="0"/>
              <a:t>지능 에이전트는 세상을 </a:t>
            </a:r>
            <a:r>
              <a:rPr lang="ko-KR" altLang="en-US"/>
              <a:t>어떻게 인식할까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873889" y="1665002"/>
            <a:ext cx="785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ko-KR" altLang="en-US" dirty="0"/>
              <a:t>지능 에이전트는 센서를 이용하여 세상을 인식한다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39296" y="1208015"/>
            <a:ext cx="610187" cy="728917"/>
          </a:xfrm>
          <a:prstGeom prst="rect">
            <a:avLst/>
          </a:prstGeom>
        </p:spPr>
      </p:pic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114300" y="6456115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188EF19-2B2A-4E61-B746-DA2378C5B55E}"/>
              </a:ext>
            </a:extLst>
          </p:cNvPr>
          <p:cNvSpPr txBox="1"/>
          <p:nvPr/>
        </p:nvSpPr>
        <p:spPr>
          <a:xfrm>
            <a:off x="336269" y="2588630"/>
            <a:ext cx="358815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1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C7057B-543A-4E50-83B1-2DF2FABE11BD}"/>
              </a:ext>
            </a:extLst>
          </p:cNvPr>
          <p:cNvSpPr txBox="1"/>
          <p:nvPr/>
        </p:nvSpPr>
        <p:spPr>
          <a:xfrm>
            <a:off x="729807" y="2567172"/>
            <a:ext cx="373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센서의 정의</a:t>
            </a: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9779CD7A-14A5-49AF-B887-B4AEC9443E25}"/>
              </a:ext>
            </a:extLst>
          </p:cNvPr>
          <p:cNvCxnSpPr>
            <a:cxnSpLocks/>
          </p:cNvCxnSpPr>
          <p:nvPr/>
        </p:nvCxnSpPr>
        <p:spPr>
          <a:xfrm>
            <a:off x="324815" y="3083206"/>
            <a:ext cx="45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13C6A29D-8E0B-40ED-9B59-496591F25B56}"/>
              </a:ext>
            </a:extLst>
          </p:cNvPr>
          <p:cNvGrpSpPr/>
          <p:nvPr/>
        </p:nvGrpSpPr>
        <p:grpSpPr>
          <a:xfrm>
            <a:off x="590550" y="3561675"/>
            <a:ext cx="7932540" cy="2302292"/>
            <a:chOff x="406033" y="4025425"/>
            <a:chExt cx="2800350" cy="966802"/>
          </a:xfrm>
        </p:grpSpPr>
        <p:sp>
          <p:nvSpPr>
            <p:cNvPr id="32" name="사각형: 빗면 31">
              <a:extLst>
                <a:ext uri="{FF2B5EF4-FFF2-40B4-BE49-F238E27FC236}">
                  <a16:creationId xmlns:a16="http://schemas.microsoft.com/office/drawing/2014/main" id="{E33A33F2-6AEA-43F7-8963-FCC6786D3AE2}"/>
                </a:ext>
              </a:extLst>
            </p:cNvPr>
            <p:cNvSpPr/>
            <p:nvPr/>
          </p:nvSpPr>
          <p:spPr>
            <a:xfrm>
              <a:off x="406033" y="4025425"/>
              <a:ext cx="2800350" cy="96680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56906C-8D39-47BA-8705-E306AFE58AA0}"/>
                </a:ext>
              </a:extLst>
            </p:cNvPr>
            <p:cNvSpPr txBox="1"/>
            <p:nvPr/>
          </p:nvSpPr>
          <p:spPr>
            <a:xfrm>
              <a:off x="501283" y="4264573"/>
              <a:ext cx="2609850" cy="505722"/>
            </a:xfrm>
            <a:prstGeom prst="round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2800" b="1" i="0" u="none" strike="noStrike" baseline="0" dirty="0">
                  <a:latin typeface="YDVYMjOStd13"/>
                </a:rPr>
                <a:t>주변의 환경 정보를 측정하여 </a:t>
              </a:r>
              <a:br>
                <a:rPr lang="en-US" altLang="ko-KR" sz="2800" b="1" i="0" u="none" strike="noStrike" baseline="0" dirty="0">
                  <a:latin typeface="YDVYMjOStd13"/>
                </a:rPr>
              </a:br>
              <a:r>
                <a:rPr lang="ko-KR" altLang="en-US" sz="2800" b="1" i="0" u="none" strike="noStrike" baseline="0" dirty="0">
                  <a:latin typeface="YDVYMjOStd13"/>
                </a:rPr>
                <a:t>전기적 신호로 바꾸는 장치</a:t>
              </a:r>
              <a:endParaRPr lang="ko-KR" altLang="en-US" sz="2800" b="1" dirty="0">
                <a:solidFill>
                  <a:srgbClr val="99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830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-50639" y="1694123"/>
            <a:ext cx="9258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025" y="115747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2">
                    <a:lumMod val="25000"/>
                  </a:schemeClr>
                </a:solidFill>
              </a:rPr>
              <a:t>(1) </a:t>
            </a:r>
            <a:r>
              <a:rPr lang="ko-KR" altLang="en-US" sz="2400" b="1" dirty="0">
                <a:solidFill>
                  <a:schemeClr val="bg2">
                    <a:lumMod val="25000"/>
                  </a:schemeClr>
                </a:solidFill>
              </a:rPr>
              <a:t>지능 에이전트의 작동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1CA47A-D544-438A-8B1D-6DB9300FAFDA}"/>
              </a:ext>
            </a:extLst>
          </p:cNvPr>
          <p:cNvSpPr txBox="1"/>
          <p:nvPr/>
        </p:nvSpPr>
        <p:spPr>
          <a:xfrm>
            <a:off x="518405" y="1829357"/>
            <a:ext cx="8407150" cy="8781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0" b="0" i="0" u="none" strike="noStrike" baseline="0" dirty="0">
                <a:latin typeface="YDVYGOStd13"/>
              </a:rPr>
              <a:t>지능 에이전트</a:t>
            </a:r>
            <a:r>
              <a:rPr lang="ko-KR" altLang="en-US" sz="1800" b="0" i="0" u="none" strike="noStrike" baseline="0" dirty="0">
                <a:latin typeface="YDVYMjOStd13"/>
              </a:rPr>
              <a:t>는 센서를 이용하여 환경 정보를 수집하고 세상을 인식</a:t>
            </a:r>
            <a:endParaRPr lang="en-US" altLang="ko-KR" dirty="0">
              <a:latin typeface="YDVYMjOStd13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0" b="0" i="0" u="none" strike="noStrike" baseline="0" dirty="0">
                <a:latin typeface="YDVYMjOStd13"/>
              </a:rPr>
              <a:t>환경 정보는 빛</a:t>
            </a:r>
            <a:r>
              <a:rPr lang="en-US" altLang="ko-KR" sz="1800" b="0" i="0" u="none" strike="noStrike" baseline="0" dirty="0">
                <a:latin typeface="YDVYMjOStd13"/>
              </a:rPr>
              <a:t>, </a:t>
            </a:r>
            <a:r>
              <a:rPr lang="ko-KR" altLang="en-US" sz="1800" b="0" i="0" u="none" strike="noStrike" baseline="0" dirty="0">
                <a:latin typeface="YDVYMjOStd13"/>
              </a:rPr>
              <a:t>소리</a:t>
            </a:r>
            <a:r>
              <a:rPr lang="en-US" altLang="ko-KR" sz="1800" b="0" i="0" u="none" strike="noStrike" baseline="0" dirty="0">
                <a:latin typeface="YDVYMjOStd13"/>
              </a:rPr>
              <a:t>, </a:t>
            </a:r>
            <a:r>
              <a:rPr lang="ko-KR" altLang="en-US" sz="1800" b="0" i="0" u="none" strike="noStrike" baseline="0" dirty="0">
                <a:latin typeface="YDVYMjOStd13"/>
              </a:rPr>
              <a:t>온도</a:t>
            </a:r>
            <a:r>
              <a:rPr lang="en-US" altLang="ko-KR" sz="1800" b="0" i="0" u="none" strike="noStrike" baseline="0" dirty="0">
                <a:latin typeface="YDVYMjOStd13"/>
              </a:rPr>
              <a:t>, </a:t>
            </a:r>
            <a:r>
              <a:rPr lang="ko-KR" altLang="en-US" sz="1800" b="0" i="0" u="none" strike="noStrike" baseline="0" dirty="0">
                <a:latin typeface="YDVYMjOStd13"/>
              </a:rPr>
              <a:t>습도</a:t>
            </a:r>
            <a:r>
              <a:rPr lang="en-US" altLang="ko-KR" sz="1800" b="0" i="0" u="none" strike="noStrike" baseline="0" dirty="0">
                <a:latin typeface="YDVYMjOStd13"/>
              </a:rPr>
              <a:t>, </a:t>
            </a:r>
            <a:r>
              <a:rPr lang="ko-KR" altLang="en-US" sz="1800" b="0" i="0" u="none" strike="noStrike" baseline="0" dirty="0">
                <a:latin typeface="YDVYMjOStd13"/>
              </a:rPr>
              <a:t>동작과 같은 아날로그 신호</a:t>
            </a:r>
            <a:endParaRPr lang="en-US" altLang="ko-KR" sz="1800" b="0" i="0" u="none" strike="noStrike" baseline="0" dirty="0">
              <a:latin typeface="YDVYMjOStd13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D3E9C6C-9E1D-43D6-B1A7-E2FAC92BF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29" y="2936978"/>
            <a:ext cx="5187372" cy="2981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138CA5-BDA1-4ABF-9261-B3BF828BBF82}"/>
              </a:ext>
            </a:extLst>
          </p:cNvPr>
          <p:cNvSpPr txBox="1"/>
          <p:nvPr/>
        </p:nvSpPr>
        <p:spPr>
          <a:xfrm>
            <a:off x="5791502" y="4208911"/>
            <a:ext cx="3057223" cy="1709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-150" dirty="0">
                <a:latin typeface="+mj-ea"/>
                <a:ea typeface="+mj-ea"/>
              </a:rPr>
              <a:t>센서는 </a:t>
            </a:r>
            <a:r>
              <a:rPr lang="ko-KR" altLang="en-US" b="1" spc="-150" dirty="0">
                <a:solidFill>
                  <a:srgbClr val="0070C0"/>
                </a:solidFill>
                <a:latin typeface="+mj-ea"/>
                <a:ea typeface="+mj-ea"/>
              </a:rPr>
              <a:t>아날로그 신호</a:t>
            </a:r>
            <a:r>
              <a:rPr lang="ko-KR" altLang="en-US" b="1" spc="-150" dirty="0">
                <a:latin typeface="+mj-ea"/>
                <a:ea typeface="+mj-ea"/>
              </a:rPr>
              <a:t>를 </a:t>
            </a:r>
            <a:r>
              <a:rPr lang="ko-KR" altLang="en-US" b="1" spc="-150" dirty="0" err="1">
                <a:latin typeface="+mj-ea"/>
                <a:ea typeface="+mj-ea"/>
              </a:rPr>
              <a:t>입력받아</a:t>
            </a:r>
            <a:r>
              <a:rPr lang="ko-KR" altLang="en-US" b="1" spc="-150" dirty="0">
                <a:latin typeface="+mj-ea"/>
                <a:ea typeface="+mj-ea"/>
              </a:rPr>
              <a:t> </a:t>
            </a:r>
            <a:r>
              <a:rPr lang="ko-KR" altLang="en-US" b="1" spc="-150" dirty="0">
                <a:solidFill>
                  <a:srgbClr val="0070C0"/>
                </a:solidFill>
                <a:latin typeface="+mj-ea"/>
                <a:ea typeface="+mj-ea"/>
              </a:rPr>
              <a:t>전기적 신호</a:t>
            </a:r>
            <a:r>
              <a:rPr lang="ko-KR" altLang="en-US" b="1" spc="-150" dirty="0">
                <a:latin typeface="+mj-ea"/>
                <a:ea typeface="+mj-ea"/>
              </a:rPr>
              <a:t>로 바꾸고 </a:t>
            </a:r>
            <a:r>
              <a:rPr lang="en-US" altLang="ko-KR" b="1" spc="-150" dirty="0">
                <a:solidFill>
                  <a:srgbClr val="0070C0"/>
                </a:solidFill>
                <a:latin typeface="+mj-ea"/>
                <a:ea typeface="+mj-ea"/>
              </a:rPr>
              <a:t>A/D </a:t>
            </a:r>
            <a:r>
              <a:rPr lang="ko-KR" altLang="en-US" b="1" spc="-150" dirty="0">
                <a:solidFill>
                  <a:srgbClr val="0070C0"/>
                </a:solidFill>
                <a:latin typeface="+mj-ea"/>
                <a:ea typeface="+mj-ea"/>
              </a:rPr>
              <a:t>변환기</a:t>
            </a:r>
            <a:r>
              <a:rPr lang="ko-KR" altLang="en-US" b="1" spc="-150" dirty="0">
                <a:latin typeface="+mj-ea"/>
                <a:ea typeface="+mj-ea"/>
              </a:rPr>
              <a:t>를 통해 </a:t>
            </a:r>
            <a:r>
              <a:rPr lang="ko-KR" altLang="en-US" b="1" spc="-150" dirty="0">
                <a:solidFill>
                  <a:srgbClr val="0070C0"/>
                </a:solidFill>
                <a:latin typeface="+mj-ea"/>
                <a:ea typeface="+mj-ea"/>
              </a:rPr>
              <a:t>디지털 정보</a:t>
            </a:r>
            <a:r>
              <a:rPr lang="ko-KR" altLang="en-US" b="1" spc="-150" dirty="0">
                <a:latin typeface="+mj-ea"/>
                <a:ea typeface="+mj-ea"/>
              </a:rPr>
              <a:t>로 변환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D10FAD-C259-4C7F-A7D8-60158469A566}"/>
              </a:ext>
            </a:extLst>
          </p:cNvPr>
          <p:cNvSpPr txBox="1"/>
          <p:nvPr/>
        </p:nvSpPr>
        <p:spPr>
          <a:xfrm>
            <a:off x="842459" y="6021478"/>
            <a:ext cx="4633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b="0" i="0" u="none" strike="noStrike" baseline="0" dirty="0">
                <a:solidFill>
                  <a:srgbClr val="E6339A"/>
                </a:solidFill>
                <a:latin typeface="+mn-ea"/>
              </a:rPr>
              <a:t>그림 </a:t>
            </a:r>
            <a:r>
              <a:rPr lang="en-US" altLang="ko-KR" sz="1600" b="0" i="0" u="none" strike="noStrike" baseline="0" dirty="0">
                <a:solidFill>
                  <a:srgbClr val="E6339A"/>
                </a:solidFill>
                <a:latin typeface="+mn-ea"/>
              </a:rPr>
              <a:t>Ⅱ-1 </a:t>
            </a:r>
            <a:r>
              <a:rPr lang="ko-KR" altLang="en-US" sz="1600" b="0" i="0" u="none" strike="noStrike" baseline="0" dirty="0">
                <a:solidFill>
                  <a:srgbClr val="000000"/>
                </a:solidFill>
                <a:latin typeface="+mn-ea"/>
              </a:rPr>
              <a:t>지능 에이전트의 작동 원리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56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9BE2BB4-5663-49C8-ACB3-93910FAC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285"/>
            <a:ext cx="9144000" cy="492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23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B7111B6-C90F-4B25-AF25-2976C41CD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01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1694123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0A8ADA-1B89-429D-AB9E-B96282AEEB41}"/>
              </a:ext>
            </a:extLst>
          </p:cNvPr>
          <p:cNvSpPr txBox="1"/>
          <p:nvPr/>
        </p:nvSpPr>
        <p:spPr>
          <a:xfrm>
            <a:off x="76200" y="99403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D800-042E-45B7-9395-E603D0BFE206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9B318F2-4275-4792-BA0D-1C777EA2C0BD}"/>
              </a:ext>
            </a:extLst>
          </p:cNvPr>
          <p:cNvSpPr/>
          <p:nvPr/>
        </p:nvSpPr>
        <p:spPr>
          <a:xfrm>
            <a:off x="0" y="857250"/>
            <a:ext cx="9144000" cy="95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E46840B-7A26-4CB9-9FDA-CF9F642BF3BC}"/>
              </a:ext>
            </a:extLst>
          </p:cNvPr>
          <p:cNvCxnSpPr>
            <a:cxnSpLocks/>
          </p:cNvCxnSpPr>
          <p:nvPr/>
        </p:nvCxnSpPr>
        <p:spPr>
          <a:xfrm>
            <a:off x="0" y="6456115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9625" y="1138422"/>
            <a:ext cx="416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</a:rPr>
              <a:t>A/D </a:t>
            </a:r>
            <a:r>
              <a:rPr lang="ko-KR" altLang="en-US" sz="2400" b="1" dirty="0">
                <a:solidFill>
                  <a:srgbClr val="00B050"/>
                </a:solidFill>
              </a:rPr>
              <a:t>변환기</a:t>
            </a:r>
            <a:r>
              <a:rPr lang="en-US" altLang="ko-KR" sz="2400" b="1" dirty="0">
                <a:solidFill>
                  <a:srgbClr val="00B050"/>
                </a:solidFill>
              </a:rPr>
              <a:t>(Analog/Digital)</a:t>
            </a:r>
            <a:endParaRPr lang="ko-KR" altLang="en-US" sz="24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963BA0-C72E-4F3A-9CDE-37CDB3D26BDE}"/>
              </a:ext>
            </a:extLst>
          </p:cNvPr>
          <p:cNvSpPr txBox="1"/>
          <p:nvPr/>
        </p:nvSpPr>
        <p:spPr>
          <a:xfrm>
            <a:off x="281549" y="1060035"/>
            <a:ext cx="536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solidFill>
                  <a:srgbClr val="00B050"/>
                </a:solidFill>
              </a:rPr>
              <a:t>▣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37E5486-C06D-4623-9E72-6E44FD386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30" y="3558245"/>
            <a:ext cx="1624689" cy="10982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50BF258-D009-46CD-8072-401DA7860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567" y="3573546"/>
            <a:ext cx="1645308" cy="110356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F884DF1-D17A-4E34-9135-0FAA621F3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839" y="3560800"/>
            <a:ext cx="1679975" cy="1129052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FBC6F13-2F58-4D73-9C7F-A2DDD9353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604" y="3530700"/>
            <a:ext cx="2057400" cy="11240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A6FDAB1-9D08-430C-B9F2-2B2F4C1FD289}"/>
              </a:ext>
            </a:extLst>
          </p:cNvPr>
          <p:cNvSpPr txBox="1"/>
          <p:nvPr/>
        </p:nvSpPr>
        <p:spPr>
          <a:xfrm>
            <a:off x="323850" y="1929220"/>
            <a:ext cx="521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b="1" i="0" u="none" strike="noStrike" baseline="0" dirty="0">
                <a:latin typeface="YDVYGOStd12"/>
              </a:rPr>
              <a:t>아날로그 신호를 디지털 신호로 변환하는 장치</a:t>
            </a:r>
            <a:endParaRPr lang="ko-KR" altLang="en-US" sz="4800" b="1" dirty="0"/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7496DF96-9D57-4DEA-A02D-32071B1A248D}"/>
              </a:ext>
            </a:extLst>
          </p:cNvPr>
          <p:cNvGrpSpPr/>
          <p:nvPr/>
        </p:nvGrpSpPr>
        <p:grpSpPr>
          <a:xfrm>
            <a:off x="438150" y="2544388"/>
            <a:ext cx="1847850" cy="3723062"/>
            <a:chOff x="323850" y="2544388"/>
            <a:chExt cx="1847850" cy="3723062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0DE34822-F3FF-4B93-849C-BD77B00C2541}"/>
                </a:ext>
              </a:extLst>
            </p:cNvPr>
            <p:cNvSpPr/>
            <p:nvPr/>
          </p:nvSpPr>
          <p:spPr>
            <a:xfrm>
              <a:off x="323850" y="2905125"/>
              <a:ext cx="1847850" cy="3362325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99729EBE-7305-44ED-AE1C-20202FA55D2F}"/>
                </a:ext>
              </a:extLst>
            </p:cNvPr>
            <p:cNvSpPr/>
            <p:nvPr/>
          </p:nvSpPr>
          <p:spPr>
            <a:xfrm>
              <a:off x="323850" y="2544388"/>
              <a:ext cx="1847850" cy="55244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</a:rPr>
                <a:t>아날로그 신호</a:t>
              </a: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F188F056-B5B3-4A43-84FC-E1FA1667BD15}"/>
              </a:ext>
            </a:extLst>
          </p:cNvPr>
          <p:cNvGrpSpPr/>
          <p:nvPr/>
        </p:nvGrpSpPr>
        <p:grpSpPr>
          <a:xfrm>
            <a:off x="2486025" y="2544388"/>
            <a:ext cx="1847850" cy="3723062"/>
            <a:chOff x="2466975" y="2544388"/>
            <a:chExt cx="1847850" cy="3723062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73BD6B09-607C-428E-8618-394DEA288DFC}"/>
                </a:ext>
              </a:extLst>
            </p:cNvPr>
            <p:cNvSpPr/>
            <p:nvPr/>
          </p:nvSpPr>
          <p:spPr>
            <a:xfrm>
              <a:off x="2466975" y="2905125"/>
              <a:ext cx="1847850" cy="3362325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ABBCDE8A-7049-4F39-9C64-CC85611924DA}"/>
                </a:ext>
              </a:extLst>
            </p:cNvPr>
            <p:cNvSpPr/>
            <p:nvPr/>
          </p:nvSpPr>
          <p:spPr>
            <a:xfrm>
              <a:off x="2466975" y="2544388"/>
              <a:ext cx="1847850" cy="55244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>
                  <a:solidFill>
                    <a:schemeClr val="tx1"/>
                  </a:solidFill>
                </a:rPr>
                <a:t>Sampling</a:t>
              </a:r>
            </a:p>
            <a:p>
              <a:pPr algn="ctr"/>
              <a:r>
                <a:rPr lang="en-US" altLang="ko-KR">
                  <a:solidFill>
                    <a:schemeClr val="tx1"/>
                  </a:solidFill>
                </a:rPr>
                <a:t>(</a:t>
              </a:r>
              <a:r>
                <a:rPr lang="ko-KR" altLang="en-US">
                  <a:solidFill>
                    <a:schemeClr val="tx1"/>
                  </a:solidFill>
                </a:rPr>
                <a:t>표본화</a:t>
              </a:r>
              <a:r>
                <a:rPr lang="en-US" altLang="ko-KR">
                  <a:solidFill>
                    <a:schemeClr val="tx1"/>
                  </a:solidFill>
                </a:rPr>
                <a:t>)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178A96E2-6B2D-4813-9946-6F29097ACDDC}"/>
              </a:ext>
            </a:extLst>
          </p:cNvPr>
          <p:cNvGrpSpPr/>
          <p:nvPr/>
        </p:nvGrpSpPr>
        <p:grpSpPr>
          <a:xfrm>
            <a:off x="4524375" y="2545601"/>
            <a:ext cx="1847852" cy="3721849"/>
            <a:chOff x="4572000" y="2545601"/>
            <a:chExt cx="1847852" cy="3721849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EF86EB30-03BF-40D4-BA9B-C68C55155117}"/>
                </a:ext>
              </a:extLst>
            </p:cNvPr>
            <p:cNvSpPr/>
            <p:nvPr/>
          </p:nvSpPr>
          <p:spPr>
            <a:xfrm>
              <a:off x="4572000" y="2905125"/>
              <a:ext cx="1847850" cy="3362325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34079D69-BCCD-4C61-BE53-104B4B245140}"/>
                </a:ext>
              </a:extLst>
            </p:cNvPr>
            <p:cNvSpPr/>
            <p:nvPr/>
          </p:nvSpPr>
          <p:spPr>
            <a:xfrm>
              <a:off x="4572002" y="2545601"/>
              <a:ext cx="1847850" cy="55244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>
                  <a:solidFill>
                    <a:schemeClr val="tx1"/>
                  </a:solidFill>
                </a:rPr>
                <a:t>양자화</a:t>
              </a:r>
              <a:endParaRPr lang="en-US" altLang="ko-KR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EB4ACA74-DAD9-48F5-80DE-3AF095718D1D}"/>
              </a:ext>
            </a:extLst>
          </p:cNvPr>
          <p:cNvGrpSpPr/>
          <p:nvPr/>
        </p:nvGrpSpPr>
        <p:grpSpPr>
          <a:xfrm>
            <a:off x="6560675" y="2544388"/>
            <a:ext cx="2202325" cy="3723062"/>
            <a:chOff x="6703550" y="2544388"/>
            <a:chExt cx="2202325" cy="3723062"/>
          </a:xfrm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151A4048-A613-4DFB-B129-694A5CCEBF0C}"/>
                </a:ext>
              </a:extLst>
            </p:cNvPr>
            <p:cNvSpPr/>
            <p:nvPr/>
          </p:nvSpPr>
          <p:spPr>
            <a:xfrm>
              <a:off x="6703555" y="2905125"/>
              <a:ext cx="2202320" cy="3362325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530E0BAE-E502-45DC-871C-57CE0F36E12B}"/>
                </a:ext>
              </a:extLst>
            </p:cNvPr>
            <p:cNvSpPr/>
            <p:nvPr/>
          </p:nvSpPr>
          <p:spPr>
            <a:xfrm>
              <a:off x="6703550" y="2544388"/>
              <a:ext cx="2202319" cy="55244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</a:rPr>
                <a:t>부호화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50978E3-E85C-401F-A9FC-ED6D3AC52366}"/>
              </a:ext>
            </a:extLst>
          </p:cNvPr>
          <p:cNvSpPr txBox="1"/>
          <p:nvPr/>
        </p:nvSpPr>
        <p:spPr>
          <a:xfrm>
            <a:off x="2486025" y="5009016"/>
            <a:ext cx="18478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1600" b="0" i="0" u="none" strike="noStrike" spc="-150" baseline="0" dirty="0">
                <a:latin typeface="YDVYMjOStd13"/>
              </a:rPr>
              <a:t>연속된 아날로그 신호를 일정한 시간 간격에 따라 나누는 과정</a:t>
            </a:r>
            <a:endParaRPr lang="ko-KR" altLang="en-US" sz="1600" spc="-15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66E3EA-4E80-4E57-A30A-977081915B9E}"/>
              </a:ext>
            </a:extLst>
          </p:cNvPr>
          <p:cNvSpPr txBox="1"/>
          <p:nvPr/>
        </p:nvSpPr>
        <p:spPr>
          <a:xfrm>
            <a:off x="4533900" y="5009016"/>
            <a:ext cx="1847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600" b="0" i="0" u="none" strike="noStrike" spc="-150" baseline="0">
                <a:latin typeface="YDVYMjOStd13"/>
              </a:defRPr>
            </a:lvl1pPr>
          </a:lstStyle>
          <a:p>
            <a:r>
              <a:rPr lang="ko-KR" altLang="en-US" dirty="0" err="1"/>
              <a:t>표본화한</a:t>
            </a:r>
            <a:r>
              <a:rPr lang="ko-KR" altLang="en-US" dirty="0"/>
              <a:t> 값을 </a:t>
            </a:r>
            <a:r>
              <a:rPr lang="en-US" altLang="ko-KR" dirty="0"/>
              <a:t>1, 2, 3, 4</a:t>
            </a:r>
            <a:r>
              <a:rPr lang="ko-KR" altLang="en-US" dirty="0"/>
              <a:t>와 같은 숫자로 나타내는 과정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4F84BD-1FEF-4E63-861D-8C4CA4EEBFB1}"/>
              </a:ext>
            </a:extLst>
          </p:cNvPr>
          <p:cNvSpPr txBox="1"/>
          <p:nvPr/>
        </p:nvSpPr>
        <p:spPr>
          <a:xfrm>
            <a:off x="6705594" y="5009016"/>
            <a:ext cx="19554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600" b="0" i="0" u="none" strike="noStrike" spc="-150" baseline="0">
                <a:latin typeface="YDVYMjOStd13"/>
              </a:defRPr>
            </a:lvl1pPr>
          </a:lstStyle>
          <a:p>
            <a:r>
              <a:rPr lang="ko-KR" altLang="en-US" dirty="0"/>
              <a:t>양자화된 값을 </a:t>
            </a:r>
            <a:r>
              <a:rPr lang="en-US" altLang="ko-KR" dirty="0"/>
              <a:t>0</a:t>
            </a:r>
            <a:r>
              <a:rPr lang="ko-KR" altLang="en-US" dirty="0"/>
              <a:t>과 </a:t>
            </a:r>
            <a:r>
              <a:rPr lang="en-US" altLang="ko-KR" dirty="0"/>
              <a:t>1</a:t>
            </a:r>
            <a:r>
              <a:rPr lang="ko-KR" altLang="en-US" dirty="0"/>
              <a:t>로 이루어진 이진수로 표현하는 과정</a:t>
            </a:r>
          </a:p>
        </p:txBody>
      </p:sp>
      <p:sp>
        <p:nvSpPr>
          <p:cNvPr id="42" name="화살표: 오른쪽 41">
            <a:extLst>
              <a:ext uri="{FF2B5EF4-FFF2-40B4-BE49-F238E27FC236}">
                <a16:creationId xmlns:a16="http://schemas.microsoft.com/office/drawing/2014/main" id="{86BC124B-8A63-4048-AC78-725413349EAE}"/>
              </a:ext>
            </a:extLst>
          </p:cNvPr>
          <p:cNvSpPr/>
          <p:nvPr/>
        </p:nvSpPr>
        <p:spPr>
          <a:xfrm>
            <a:off x="2202994" y="2666093"/>
            <a:ext cx="425906" cy="276222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화살표: 오른쪽 44">
            <a:extLst>
              <a:ext uri="{FF2B5EF4-FFF2-40B4-BE49-F238E27FC236}">
                <a16:creationId xmlns:a16="http://schemas.microsoft.com/office/drawing/2014/main" id="{4846F099-9ED8-4D01-A023-D176625F003A}"/>
              </a:ext>
            </a:extLst>
          </p:cNvPr>
          <p:cNvSpPr/>
          <p:nvPr/>
        </p:nvSpPr>
        <p:spPr>
          <a:xfrm>
            <a:off x="4221957" y="2681222"/>
            <a:ext cx="425906" cy="276222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화살표: 오른쪽 45">
            <a:extLst>
              <a:ext uri="{FF2B5EF4-FFF2-40B4-BE49-F238E27FC236}">
                <a16:creationId xmlns:a16="http://schemas.microsoft.com/office/drawing/2014/main" id="{4F2EE63A-1037-42E5-9DCC-34CF1F930C5F}"/>
              </a:ext>
            </a:extLst>
          </p:cNvPr>
          <p:cNvSpPr/>
          <p:nvPr/>
        </p:nvSpPr>
        <p:spPr>
          <a:xfrm>
            <a:off x="6279688" y="2681222"/>
            <a:ext cx="425906" cy="276222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556706-7E12-4463-90DB-1F000275A3E1}"/>
              </a:ext>
            </a:extLst>
          </p:cNvPr>
          <p:cNvSpPr txBox="1"/>
          <p:nvPr/>
        </p:nvSpPr>
        <p:spPr>
          <a:xfrm>
            <a:off x="428625" y="5009016"/>
            <a:ext cx="18478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b="0" i="0" u="none" strike="noStrike" spc="-150" baseline="0" dirty="0">
                <a:latin typeface="YDVYMjOStd13"/>
              </a:rPr>
              <a:t>빛</a:t>
            </a:r>
            <a:r>
              <a:rPr lang="en-US" altLang="ko-KR" sz="1600" b="0" i="0" u="none" strike="noStrike" spc="-150" baseline="0" dirty="0">
                <a:latin typeface="YDVYMjOStd13"/>
              </a:rPr>
              <a:t>, </a:t>
            </a:r>
            <a:r>
              <a:rPr lang="ko-KR" altLang="en-US" sz="1600" b="0" i="0" u="none" strike="noStrike" spc="-150" baseline="0" dirty="0">
                <a:latin typeface="YDVYMjOStd13"/>
              </a:rPr>
              <a:t>소리</a:t>
            </a:r>
            <a:r>
              <a:rPr lang="en-US" altLang="ko-KR" sz="1600" b="0" i="0" u="none" strike="noStrike" spc="-150" baseline="0" dirty="0">
                <a:latin typeface="YDVYMjOStd13"/>
              </a:rPr>
              <a:t>, </a:t>
            </a:r>
            <a:r>
              <a:rPr lang="ko-KR" altLang="en-US" sz="1600" b="0" i="0" u="none" strike="noStrike" spc="-150" baseline="0" dirty="0">
                <a:latin typeface="YDVYMjOStd13"/>
              </a:rPr>
              <a:t>온도</a:t>
            </a:r>
            <a:r>
              <a:rPr lang="en-US" altLang="ko-KR" sz="1600" b="0" i="0" u="none" strike="noStrike" spc="-150" baseline="0" dirty="0">
                <a:latin typeface="YDVYMjOStd13"/>
              </a:rPr>
              <a:t>, </a:t>
            </a:r>
            <a:r>
              <a:rPr lang="ko-KR" altLang="en-US" sz="1600" b="0" i="0" u="none" strike="noStrike" spc="-150" baseline="0" dirty="0">
                <a:latin typeface="YDVYMjOStd13"/>
              </a:rPr>
              <a:t>습도</a:t>
            </a:r>
            <a:r>
              <a:rPr lang="en-US" altLang="ko-KR" sz="1600" b="0" i="0" u="none" strike="noStrike" spc="-150" baseline="0" dirty="0">
                <a:latin typeface="YDVYMjOStd13"/>
              </a:rPr>
              <a:t>,</a:t>
            </a:r>
            <a:r>
              <a:rPr lang="en-US" altLang="ko-KR" sz="1600" b="0" i="0" u="none" strike="noStrike" spc="-150" dirty="0">
                <a:latin typeface="YDVYMjOStd13"/>
              </a:rPr>
              <a:t> </a:t>
            </a:r>
            <a:r>
              <a:rPr lang="ko-KR" altLang="en-US" sz="1600" b="0" i="0" u="none" strike="noStrike" spc="-150" dirty="0">
                <a:latin typeface="YDVYMjOStd13"/>
              </a:rPr>
              <a:t>동작 등 환경 정보</a:t>
            </a:r>
            <a:endParaRPr lang="ko-KR" altLang="en-US" sz="1600" spc="-150" dirty="0"/>
          </a:p>
        </p:txBody>
      </p:sp>
    </p:spTree>
    <p:extLst>
      <p:ext uri="{BB962C8B-B14F-4D97-AF65-F5344CB8AC3E}">
        <p14:creationId xmlns:p14="http://schemas.microsoft.com/office/powerpoint/2010/main" val="2251829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3" grpId="0"/>
      <p:bldP spid="42" grpId="0" animBg="1"/>
      <p:bldP spid="45" grpId="0" animBg="1"/>
      <p:bldP spid="46" grpId="0" animBg="1"/>
      <p:bldP spid="36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2427</TotalTime>
  <Words>1510</Words>
  <Application>Microsoft Office PowerPoint</Application>
  <PresentationFormat>화면 슬라이드 쇼(4:3)</PresentationFormat>
  <Paragraphs>291</Paragraphs>
  <Slides>44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58" baseType="lpstr">
      <vt:lpstr>Nanum Gothic</vt:lpstr>
      <vt:lpstr>TTBlogL</vt:lpstr>
      <vt:lpstr>TTSoomyungjoSB</vt:lpstr>
      <vt:lpstr>YDVYGOStd12</vt:lpstr>
      <vt:lpstr>YDVYGOStd13</vt:lpstr>
      <vt:lpstr>YDVYGOStd32</vt:lpstr>
      <vt:lpstr>YDVYGOStd33</vt:lpstr>
      <vt:lpstr>YDVYMjOStd13</vt:lpstr>
      <vt:lpstr>맑은 고딕</vt:lpstr>
      <vt:lpstr>Arial</vt:lpstr>
      <vt:lpstr>Calibri</vt:lpstr>
      <vt:lpstr>Calibri Light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PC</dc:creator>
  <cp:lastModifiedBy>user</cp:lastModifiedBy>
  <cp:revision>341</cp:revision>
  <cp:lastPrinted>2021-05-20T04:32:12Z</cp:lastPrinted>
  <dcterms:created xsi:type="dcterms:W3CDTF">2021-04-12T02:18:22Z</dcterms:created>
  <dcterms:modified xsi:type="dcterms:W3CDTF">2024-06-19T00:14:44Z</dcterms:modified>
</cp:coreProperties>
</file>